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80" r:id="rId3"/>
    <p:sldId id="278" r:id="rId4"/>
    <p:sldId id="279" r:id="rId5"/>
    <p:sldId id="276" r:id="rId6"/>
    <p:sldId id="277" r:id="rId7"/>
    <p:sldId id="265" r:id="rId8"/>
    <p:sldId id="266" r:id="rId9"/>
    <p:sldId id="267" r:id="rId10"/>
    <p:sldId id="268" r:id="rId11"/>
    <p:sldId id="269" r:id="rId12"/>
    <p:sldId id="270" r:id="rId13"/>
    <p:sldId id="257" r:id="rId14"/>
    <p:sldId id="258" r:id="rId15"/>
    <p:sldId id="261" r:id="rId16"/>
    <p:sldId id="262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3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28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D383F-9568-4816-B288-354DF614A454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B7098-A811-41C4-B910-DF772AFE6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3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1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5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7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6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DE04-4DF5-4453-9EDC-B17F133D1EED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7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8" Type="http://schemas.openxmlformats.org/officeDocument/2006/relationships/image" Target="../media/image115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7" Type="http://schemas.openxmlformats.org/officeDocument/2006/relationships/image" Target="../media/image114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03.png"/><Relationship Id="rId15" Type="http://schemas.openxmlformats.org/officeDocument/2006/relationships/image" Target="../media/image1911.png"/><Relationship Id="rId10" Type="http://schemas.openxmlformats.org/officeDocument/2006/relationships/image" Target="../media/image111.png"/><Relationship Id="rId19" Type="http://schemas.openxmlformats.org/officeDocument/2006/relationships/image" Target="../media/image117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0.png"/><Relationship Id="rId13" Type="http://schemas.openxmlformats.org/officeDocument/2006/relationships/image" Target="../media/image4050.png"/><Relationship Id="rId18" Type="http://schemas.openxmlformats.org/officeDocument/2006/relationships/image" Target="../media/image124.png"/><Relationship Id="rId7" Type="http://schemas.openxmlformats.org/officeDocument/2006/relationships/image" Target="../media/image3410.png"/><Relationship Id="rId17" Type="http://schemas.openxmlformats.org/officeDocument/2006/relationships/image" Target="../media/image4400.png"/><Relationship Id="rId2" Type="http://schemas.openxmlformats.org/officeDocument/2006/relationships/image" Target="../media/image106.png"/><Relationship Id="rId16" Type="http://schemas.openxmlformats.org/officeDocument/2006/relationships/image" Target="../media/image4300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11.png"/><Relationship Id="rId11" Type="http://schemas.openxmlformats.org/officeDocument/2006/relationships/image" Target="../media/image123.png"/><Relationship Id="rId5" Type="http://schemas.openxmlformats.org/officeDocument/2006/relationships/image" Target="../media/image3211.png"/><Relationship Id="rId15" Type="http://schemas.openxmlformats.org/officeDocument/2006/relationships/image" Target="../media/image4200.png"/><Relationship Id="rId10" Type="http://schemas.openxmlformats.org/officeDocument/2006/relationships/image" Target="../media/image57.png"/><Relationship Id="rId19" Type="http://schemas.openxmlformats.org/officeDocument/2006/relationships/image" Target="../media/image119.png"/><Relationship Id="rId4" Type="http://schemas.openxmlformats.org/officeDocument/2006/relationships/image" Target="../media/image120.png"/><Relationship Id="rId9" Type="http://schemas.openxmlformats.org/officeDocument/2006/relationships/image" Target="../media/image46.png"/><Relationship Id="rId14" Type="http://schemas.openxmlformats.org/officeDocument/2006/relationships/image" Target="../media/image411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00.png"/><Relationship Id="rId18" Type="http://schemas.openxmlformats.org/officeDocument/2006/relationships/image" Target="../media/image129.png"/><Relationship Id="rId26" Type="http://schemas.openxmlformats.org/officeDocument/2006/relationships/image" Target="../media/image138.png"/><Relationship Id="rId21" Type="http://schemas.openxmlformats.org/officeDocument/2006/relationships/image" Target="../media/image132.png"/><Relationship Id="rId17" Type="http://schemas.openxmlformats.org/officeDocument/2006/relationships/image" Target="../media/image128.png"/><Relationship Id="rId25" Type="http://schemas.openxmlformats.org/officeDocument/2006/relationships/image" Target="../media/image6000.png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29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7.png"/><Relationship Id="rId32" Type="http://schemas.openxmlformats.org/officeDocument/2006/relationships/image" Target="../media/image135.png"/><Relationship Id="rId15" Type="http://schemas.openxmlformats.org/officeDocument/2006/relationships/image" Target="../media/image126.png"/><Relationship Id="rId23" Type="http://schemas.openxmlformats.org/officeDocument/2006/relationships/image" Target="../media/image136.png"/><Relationship Id="rId28" Type="http://schemas.openxmlformats.org/officeDocument/2006/relationships/image" Target="../media/image140.png"/><Relationship Id="rId19" Type="http://schemas.openxmlformats.org/officeDocument/2006/relationships/image" Target="../media/image130.png"/><Relationship Id="rId31" Type="http://schemas.openxmlformats.org/officeDocument/2006/relationships/image" Target="../media/image60.png"/><Relationship Id="rId14" Type="http://schemas.openxmlformats.org/officeDocument/2006/relationships/image" Target="../media/image122.png"/><Relationship Id="rId27" Type="http://schemas.openxmlformats.org/officeDocument/2006/relationships/image" Target="../media/image139.png"/><Relationship Id="rId30" Type="http://schemas.openxmlformats.org/officeDocument/2006/relationships/image" Target="../media/image1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2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000.png"/><Relationship Id="rId2" Type="http://schemas.openxmlformats.org/officeDocument/2006/relationships/image" Target="../media/image142.png"/><Relationship Id="rId16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15" Type="http://schemas.openxmlformats.org/officeDocument/2006/relationships/image" Target="NULL"/><Relationship Id="rId10" Type="http://schemas.openxmlformats.org/officeDocument/2006/relationships/image" Target="../media/image151.png"/><Relationship Id="rId4" Type="http://schemas.openxmlformats.org/officeDocument/2006/relationships/image" Target="../media/image144.png"/><Relationship Id="rId9" Type="http://schemas.openxmlformats.org/officeDocument/2006/relationships/image" Target="../media/image150.png"/><Relationship Id="rId1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18" Type="http://schemas.openxmlformats.org/officeDocument/2006/relationships/image" Target="../media/image170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17" Type="http://schemas.openxmlformats.org/officeDocument/2006/relationships/image" Target="../media/image169.png"/><Relationship Id="rId2" Type="http://schemas.openxmlformats.org/officeDocument/2006/relationships/image" Target="../media/image153.png"/><Relationship Id="rId16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5" Type="http://schemas.openxmlformats.org/officeDocument/2006/relationships/image" Target="../media/image167.png"/><Relationship Id="rId10" Type="http://schemas.openxmlformats.org/officeDocument/2006/relationships/image" Target="../media/image161.png"/><Relationship Id="rId19" Type="http://schemas.openxmlformats.org/officeDocument/2006/relationships/image" Target="../media/image17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0.png"/><Relationship Id="rId13" Type="http://schemas.openxmlformats.org/officeDocument/2006/relationships/image" Target="../media/image178.png"/><Relationship Id="rId3" Type="http://schemas.openxmlformats.org/officeDocument/2006/relationships/image" Target="../media/image311.png"/><Relationship Id="rId7" Type="http://schemas.openxmlformats.org/officeDocument/2006/relationships/image" Target="../media/image174.png"/><Relationship Id="rId12" Type="http://schemas.openxmlformats.org/officeDocument/2006/relationships/image" Target="../media/image401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11" Type="http://schemas.openxmlformats.org/officeDocument/2006/relationships/image" Target="../media/image177.png"/><Relationship Id="rId5" Type="http://schemas.openxmlformats.org/officeDocument/2006/relationships/image" Target="../media/image173.png"/><Relationship Id="rId15" Type="http://schemas.openxmlformats.org/officeDocument/2006/relationships/image" Target="../media/image92.png"/><Relationship Id="rId10" Type="http://schemas.openxmlformats.org/officeDocument/2006/relationships/image" Target="../media/image176.png"/><Relationship Id="rId4" Type="http://schemas.openxmlformats.org/officeDocument/2006/relationships/image" Target="../media/image172.png"/><Relationship Id="rId9" Type="http://schemas.openxmlformats.org/officeDocument/2006/relationships/image" Target="../media/image175.png"/><Relationship Id="rId14" Type="http://schemas.openxmlformats.org/officeDocument/2006/relationships/image" Target="../media/image1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82.png"/><Relationship Id="rId7" Type="http://schemas.openxmlformats.org/officeDocument/2006/relationships/image" Target="../media/image49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1.png"/><Relationship Id="rId5" Type="http://schemas.openxmlformats.org/officeDocument/2006/relationships/image" Target="../media/image470.png"/><Relationship Id="rId10" Type="http://schemas.openxmlformats.org/officeDocument/2006/relationships/image" Target="../media/image186.png"/><Relationship Id="rId4" Type="http://schemas.openxmlformats.org/officeDocument/2006/relationships/image" Target="../media/image183.png"/><Relationship Id="rId9" Type="http://schemas.openxmlformats.org/officeDocument/2006/relationships/image" Target="../media/image18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1.png"/><Relationship Id="rId13" Type="http://schemas.openxmlformats.org/officeDocument/2006/relationships/image" Target="../media/image640.png"/><Relationship Id="rId3" Type="http://schemas.openxmlformats.org/officeDocument/2006/relationships/image" Target="../media/image188.png"/><Relationship Id="rId7" Type="http://schemas.openxmlformats.org/officeDocument/2006/relationships/image" Target="../media/image581.png"/><Relationship Id="rId17" Type="http://schemas.openxmlformats.org/officeDocument/2006/relationships/image" Target="../media/image196.png"/><Relationship Id="rId2" Type="http://schemas.openxmlformats.org/officeDocument/2006/relationships/image" Target="../media/image187.png"/><Relationship Id="rId16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15" Type="http://schemas.openxmlformats.org/officeDocument/2006/relationships/image" Target="../media/image194.png"/><Relationship Id="rId10" Type="http://schemas.openxmlformats.org/officeDocument/2006/relationships/image" Target="../media/image192.png"/><Relationship Id="rId4" Type="http://schemas.openxmlformats.org/officeDocument/2006/relationships/image" Target="../media/image189.png"/><Relationship Id="rId9" Type="http://schemas.openxmlformats.org/officeDocument/2006/relationships/image" Target="../media/image190.png"/><Relationship Id="rId14" Type="http://schemas.openxmlformats.org/officeDocument/2006/relationships/image" Target="../media/image19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7.png"/><Relationship Id="rId7" Type="http://schemas.openxmlformats.org/officeDocument/2006/relationships/image" Target="../media/image74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10" Type="http://schemas.openxmlformats.org/officeDocument/2006/relationships/image" Target="../media/image770.png"/><Relationship Id="rId4" Type="http://schemas.openxmlformats.org/officeDocument/2006/relationships/image" Target="../media/image710.png"/><Relationship Id="rId9" Type="http://schemas.openxmlformats.org/officeDocument/2006/relationships/image" Target="../media/image7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3" Type="http://schemas.openxmlformats.org/officeDocument/2006/relationships/image" Target="../media/image202.png"/><Relationship Id="rId7" Type="http://schemas.openxmlformats.org/officeDocument/2006/relationships/image" Target="../media/image830.png"/><Relationship Id="rId12" Type="http://schemas.openxmlformats.org/officeDocument/2006/relationships/image" Target="../media/image209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.png"/><Relationship Id="rId11" Type="http://schemas.openxmlformats.org/officeDocument/2006/relationships/image" Target="../media/image208.png"/><Relationship Id="rId5" Type="http://schemas.openxmlformats.org/officeDocument/2006/relationships/image" Target="../media/image204.png"/><Relationship Id="rId10" Type="http://schemas.openxmlformats.org/officeDocument/2006/relationships/image" Target="../media/image207.png"/><Relationship Id="rId4" Type="http://schemas.openxmlformats.org/officeDocument/2006/relationships/image" Target="../media/image203.png"/><Relationship Id="rId9" Type="http://schemas.openxmlformats.org/officeDocument/2006/relationships/image" Target="../media/image20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21.png"/><Relationship Id="rId26" Type="http://schemas.openxmlformats.org/officeDocument/2006/relationships/oleObject" Target="../embeddings/oleObject5.bin"/><Relationship Id="rId3" Type="http://schemas.openxmlformats.org/officeDocument/2006/relationships/image" Target="../media/image23.png"/><Relationship Id="rId21" Type="http://schemas.openxmlformats.org/officeDocument/2006/relationships/image" Target="../media/image125.png"/><Relationship Id="rId7" Type="http://schemas.openxmlformats.org/officeDocument/2006/relationships/image" Target="../media/image166.png"/><Relationship Id="rId12" Type="http://schemas.openxmlformats.org/officeDocument/2006/relationships/image" Target="../media/image12.png"/><Relationship Id="rId25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10.png"/><Relationship Id="rId11" Type="http://schemas.openxmlformats.org/officeDocument/2006/relationships/image" Target="../media/image25.png"/><Relationship Id="rId24" Type="http://schemas.openxmlformats.org/officeDocument/2006/relationships/oleObject" Target="../embeddings/oleObject3.bin"/><Relationship Id="rId5" Type="http://schemas.openxmlformats.org/officeDocument/2006/relationships/image" Target="../media/image1411.png"/><Relationship Id="rId15" Type="http://schemas.openxmlformats.org/officeDocument/2006/relationships/oleObject" Target="../embeddings/oleObject2.bin"/><Relationship Id="rId23" Type="http://schemas.openxmlformats.org/officeDocument/2006/relationships/image" Target="../media/image14.png"/><Relationship Id="rId28" Type="http://schemas.openxmlformats.org/officeDocument/2006/relationships/image" Target="../media/image15.png"/><Relationship Id="rId10" Type="http://schemas.openxmlformats.org/officeDocument/2006/relationships/image" Target="../media/image1910.png"/><Relationship Id="rId19" Type="http://schemas.openxmlformats.org/officeDocument/2006/relationships/image" Target="../media/image13.png"/><Relationship Id="rId4" Type="http://schemas.openxmlformats.org/officeDocument/2006/relationships/image" Target="../media/image1310.png"/><Relationship Id="rId9" Type="http://schemas.openxmlformats.org/officeDocument/2006/relationships/image" Target="../media/image1810.png"/><Relationship Id="rId14" Type="http://schemas.openxmlformats.org/officeDocument/2006/relationships/image" Target="../media/image1.wmf"/><Relationship Id="rId22" Type="http://schemas.openxmlformats.org/officeDocument/2006/relationships/image" Target="../media/image113.png"/><Relationship Id="rId27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28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251.png"/><Relationship Id="rId21" Type="http://schemas.openxmlformats.org/officeDocument/2006/relationships/image" Target="../media/image34.png"/><Relationship Id="rId7" Type="http://schemas.openxmlformats.org/officeDocument/2006/relationships/image" Target="../media/image27.png"/><Relationship Id="rId12" Type="http://schemas.openxmlformats.org/officeDocument/2006/relationships/image" Target="../media/image3.wmf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37.png"/><Relationship Id="rId5" Type="http://schemas.openxmlformats.org/officeDocument/2006/relationships/image" Target="../media/image390.png"/><Relationship Id="rId15" Type="http://schemas.openxmlformats.org/officeDocument/2006/relationships/image" Target="../media/image4.wmf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70.png"/><Relationship Id="rId19" Type="http://schemas.openxmlformats.org/officeDocument/2006/relationships/image" Target="../media/image32.png"/><Relationship Id="rId4" Type="http://schemas.openxmlformats.org/officeDocument/2006/relationships/image" Target="../media/image380.png"/><Relationship Id="rId9" Type="http://schemas.openxmlformats.org/officeDocument/2006/relationships/image" Target="../media/image261.png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35.png"/><Relationship Id="rId27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0.bin"/><Relationship Id="rId39" Type="http://schemas.openxmlformats.org/officeDocument/2006/relationships/image" Target="../media/image54.png"/><Relationship Id="rId13" Type="http://schemas.openxmlformats.org/officeDocument/2006/relationships/image" Target="../media/image47.png"/><Relationship Id="rId3" Type="http://schemas.openxmlformats.org/officeDocument/2006/relationships/image" Target="../media/image48.png"/><Relationship Id="rId21" Type="http://schemas.openxmlformats.org/officeDocument/2006/relationships/image" Target="../media/image670.png"/><Relationship Id="rId42" Type="http://schemas.openxmlformats.org/officeDocument/2006/relationships/image" Target="../media/image49.png"/><Relationship Id="rId25" Type="http://schemas.openxmlformats.org/officeDocument/2006/relationships/image" Target="../media/image26.wmf"/><Relationship Id="rId38" Type="http://schemas.openxmlformats.org/officeDocument/2006/relationships/image" Target="../media/image53.png"/><Relationship Id="rId12" Type="http://schemas.openxmlformats.org/officeDocument/2006/relationships/image" Target="../media/image580.png"/><Relationship Id="rId17" Type="http://schemas.openxmlformats.org/officeDocument/2006/relationships/image" Target="../media/image630.png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28.wmf"/><Relationship Id="rId41" Type="http://schemas.openxmlformats.org/officeDocument/2006/relationships/image" Target="../media/image30.wmf"/><Relationship Id="rId16" Type="http://schemas.openxmlformats.org/officeDocument/2006/relationships/image" Target="../media/image620.png"/><Relationship Id="rId20" Type="http://schemas.openxmlformats.org/officeDocument/2006/relationships/image" Target="../media/image660.png"/><Relationship Id="rId1" Type="http://schemas.openxmlformats.org/officeDocument/2006/relationships/vmlDrawing" Target="../drawings/vmlDrawing3.vml"/><Relationship Id="rId24" Type="http://schemas.openxmlformats.org/officeDocument/2006/relationships/oleObject" Target="../embeddings/oleObject9.bin"/><Relationship Id="rId37" Type="http://schemas.openxmlformats.org/officeDocument/2006/relationships/image" Target="../media/image52.png"/><Relationship Id="rId40" Type="http://schemas.openxmlformats.org/officeDocument/2006/relationships/oleObject" Target="../embeddings/oleObject13.bin"/><Relationship Id="rId45" Type="http://schemas.openxmlformats.org/officeDocument/2006/relationships/image" Target="../media/image56.png"/><Relationship Id="rId23" Type="http://schemas.openxmlformats.org/officeDocument/2006/relationships/image" Target="../media/image25.wmf"/><Relationship Id="rId28" Type="http://schemas.openxmlformats.org/officeDocument/2006/relationships/oleObject" Target="../embeddings/oleObject11.bin"/><Relationship Id="rId15" Type="http://schemas.openxmlformats.org/officeDocument/2006/relationships/image" Target="../media/image610.png"/><Relationship Id="rId31" Type="http://schemas.openxmlformats.org/officeDocument/2006/relationships/image" Target="../media/image29.wmf"/><Relationship Id="rId44" Type="http://schemas.openxmlformats.org/officeDocument/2006/relationships/image" Target="../media/image55.png"/><Relationship Id="rId4" Type="http://schemas.openxmlformats.org/officeDocument/2006/relationships/image" Target="../media/image50.png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27.wmf"/><Relationship Id="rId30" Type="http://schemas.openxmlformats.org/officeDocument/2006/relationships/oleObject" Target="../embeddings/oleObject12.bin"/><Relationship Id="rId43" Type="http://schemas.openxmlformats.org/officeDocument/2006/relationships/image" Target="../media/image51.png"/><Relationship Id="rId14" Type="http://schemas.openxmlformats.org/officeDocument/2006/relationships/image" Target="../media/image6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26" Type="http://schemas.openxmlformats.org/officeDocument/2006/relationships/image" Target="../media/image39.png"/><Relationship Id="rId3" Type="http://schemas.openxmlformats.org/officeDocument/2006/relationships/image" Target="../media/image58.png"/><Relationship Id="rId21" Type="http://schemas.openxmlformats.org/officeDocument/2006/relationships/image" Target="../media/image34.png"/><Relationship Id="rId7" Type="http://schemas.openxmlformats.org/officeDocument/2006/relationships/image" Target="../media/image31.wmf"/><Relationship Id="rId25" Type="http://schemas.openxmlformats.org/officeDocument/2006/relationships/image" Target="../media/image5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3.wmf"/><Relationship Id="rId24" Type="http://schemas.openxmlformats.org/officeDocument/2006/relationships/image" Target="../media/image550.png"/><Relationship Id="rId5" Type="http://schemas.openxmlformats.org/officeDocument/2006/relationships/image" Target="../media/image59.png"/><Relationship Id="rId23" Type="http://schemas.openxmlformats.org/officeDocument/2006/relationships/image" Target="../media/image36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48.png"/><Relationship Id="rId9" Type="http://schemas.openxmlformats.org/officeDocument/2006/relationships/image" Target="../media/image32.wmf"/><Relationship Id="rId2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21" Type="http://schemas.openxmlformats.org/officeDocument/2006/relationships/image" Target="../media/image78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601.png"/><Relationship Id="rId2" Type="http://schemas.openxmlformats.org/officeDocument/2006/relationships/image" Target="../media/image40.png"/><Relationship Id="rId16" Type="http://schemas.openxmlformats.org/officeDocument/2006/relationships/image" Target="../media/image74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10" Type="http://schemas.openxmlformats.org/officeDocument/2006/relationships/image" Target="../media/image68.png"/><Relationship Id="rId19" Type="http://schemas.openxmlformats.org/officeDocument/2006/relationships/image" Target="../media/image75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1.png"/><Relationship Id="rId18" Type="http://schemas.openxmlformats.org/officeDocument/2006/relationships/image" Target="../media/image2211.png"/><Relationship Id="rId26" Type="http://schemas.openxmlformats.org/officeDocument/2006/relationships/image" Target="../media/image102.png"/><Relationship Id="rId3" Type="http://schemas.openxmlformats.org/officeDocument/2006/relationships/image" Target="../media/image890.png"/><Relationship Id="rId21" Type="http://schemas.openxmlformats.org/officeDocument/2006/relationships/image" Target="../media/image97.png"/><Relationship Id="rId7" Type="http://schemas.openxmlformats.org/officeDocument/2006/relationships/image" Target="../media/image94.png"/><Relationship Id="rId17" Type="http://schemas.openxmlformats.org/officeDocument/2006/relationships/image" Target="../media/image2111.png"/><Relationship Id="rId25" Type="http://schemas.openxmlformats.org/officeDocument/2006/relationships/image" Target="../media/image101.png"/><Relationship Id="rId2" Type="http://schemas.openxmlformats.org/officeDocument/2006/relationships/image" Target="../media/image43.png"/><Relationship Id="rId16" Type="http://schemas.openxmlformats.org/officeDocument/2006/relationships/image" Target="../media/image2011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24" Type="http://schemas.openxmlformats.org/officeDocument/2006/relationships/image" Target="../media/image100.png"/><Relationship Id="rId5" Type="http://schemas.openxmlformats.org/officeDocument/2006/relationships/image" Target="../media/image910.png"/><Relationship Id="rId15" Type="http://schemas.openxmlformats.org/officeDocument/2006/relationships/image" Target="../media/image1911.png"/><Relationship Id="rId23" Type="http://schemas.openxmlformats.org/officeDocument/2006/relationships/image" Target="../media/image99.png"/><Relationship Id="rId10" Type="http://schemas.openxmlformats.org/officeDocument/2006/relationships/image" Target="../media/image1410.png"/><Relationship Id="rId19" Type="http://schemas.openxmlformats.org/officeDocument/2006/relationships/image" Target="../media/image95.png"/><Relationship Id="rId4" Type="http://schemas.openxmlformats.org/officeDocument/2006/relationships/image" Target="../media/image900.png"/><Relationship Id="rId9" Type="http://schemas.openxmlformats.org/officeDocument/2006/relationships/image" Target="../media/image1311.png"/><Relationship Id="rId14" Type="http://schemas.openxmlformats.org/officeDocument/2006/relationships/image" Target="../media/image1811.png"/><Relationship Id="rId2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2189425" y="6064277"/>
            <a:ext cx="910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99"/>
                </a:solidFill>
                <a:ea typeface="Cambria Math" panose="02040503050406030204" pitchFamily="18" charset="0"/>
              </a:rPr>
              <a:t>Lecture 6:  </a:t>
            </a:r>
            <a:r>
              <a:rPr lang="en-US" sz="2000" b="1" dirty="0" err="1" smtClean="0">
                <a:solidFill>
                  <a:srgbClr val="003399"/>
                </a:solidFill>
                <a:ea typeface="Cambria Math" panose="02040503050406030204" pitchFamily="18" charset="0"/>
              </a:rPr>
              <a:t>Ginzburg</a:t>
            </a:r>
            <a:r>
              <a:rPr lang="en-US" sz="2000" b="1" dirty="0" smtClean="0">
                <a:solidFill>
                  <a:srgbClr val="003399"/>
                </a:solidFill>
                <a:ea typeface="Cambria Math" panose="02040503050406030204" pitchFamily="18" charset="0"/>
              </a:rPr>
              <a:t>-Landau Theory --- current-carrying states and phase coherence</a:t>
            </a:r>
            <a:endParaRPr lang="en-US" sz="2000" b="1" dirty="0">
              <a:solidFill>
                <a:srgbClr val="003399"/>
              </a:solidFill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2121707" y="246965"/>
            <a:ext cx="8283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Lecture 5:  </a:t>
            </a:r>
            <a:r>
              <a:rPr lang="en-US" sz="2000" b="1" dirty="0" err="1" smtClean="0">
                <a:solidFill>
                  <a:srgbClr val="C00000"/>
                </a:solidFill>
                <a:ea typeface="Cambria Math" panose="02040503050406030204" pitchFamily="18" charset="0"/>
              </a:rPr>
              <a:t>Ginzburg</a:t>
            </a:r>
            <a:r>
              <a:rPr lang="en-US" sz="20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-Landau theory --- surface energy and vortices</a:t>
            </a:r>
            <a:endParaRPr lang="en-US" sz="2000" b="1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814" y="6064277"/>
            <a:ext cx="103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Thursday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2353" y="246965"/>
            <a:ext cx="73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Today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7736" y="273538"/>
            <a:ext cx="1012873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493" y="6090850"/>
            <a:ext cx="1577451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FE85D-3962-4468-AC4C-76417401F8F1}"/>
              </a:ext>
            </a:extLst>
          </p:cNvPr>
          <p:cNvSpPr txBox="1"/>
          <p:nvPr/>
        </p:nvSpPr>
        <p:spPr>
          <a:xfrm>
            <a:off x="1109478" y="1638951"/>
            <a:ext cx="101015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ea typeface="Cambria Math" panose="02040503050406030204" pitchFamily="18" charset="0"/>
              </a:rPr>
              <a:t>D</a:t>
            </a:r>
            <a:r>
              <a:rPr lang="en-US" dirty="0" smtClean="0">
                <a:ea typeface="Cambria Math" panose="02040503050406030204" pitchFamily="18" charset="0"/>
              </a:rPr>
              <a:t>iscussion the </a:t>
            </a:r>
            <a:r>
              <a:rPr lang="en-US" dirty="0" err="1" smtClean="0">
                <a:ea typeface="Cambria Math" panose="02040503050406030204" pitchFamily="18" charset="0"/>
              </a:rPr>
              <a:t>Ginzburg</a:t>
            </a:r>
            <a:r>
              <a:rPr lang="en-US" dirty="0" smtClean="0">
                <a:ea typeface="Cambria Math" panose="02040503050406030204" pitchFamily="18" charset="0"/>
              </a:rPr>
              <a:t>-Landau theory in three parts: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Presentation of the model and derivation of the penetration length and coherence length 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Calculation of the surface energy and categorization of Type I and Type II superconductivity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Current-carrying states and phase coherence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Cambria Math" panose="02040503050406030204" pitchFamily="18" charset="0"/>
              </a:rPr>
              <a:t>	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94211" y="2761581"/>
            <a:ext cx="389206" cy="173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61F146-0E70-4B3B-8A5E-84F629E70E5E}"/>
                  </a:ext>
                </a:extLst>
              </p:cNvPr>
              <p:cNvSpPr txBox="1"/>
              <p:nvPr/>
            </p:nvSpPr>
            <p:spPr>
              <a:xfrm>
                <a:off x="390161" y="255859"/>
                <a:ext cx="2657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ea typeface="Cambria Math" panose="02040503050406030204" pitchFamily="18" charset="0"/>
                  </a:rPr>
                  <a:t>②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large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61F146-0E70-4B3B-8A5E-84F629E70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61" y="255859"/>
                <a:ext cx="2657080" cy="369332"/>
              </a:xfrm>
              <a:prstGeom prst="rect">
                <a:avLst/>
              </a:prstGeom>
              <a:blipFill>
                <a:blip r:embed="rId2"/>
                <a:stretch>
                  <a:fillRect l="-1835" t="-1311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F6D470-A2B7-47F9-A326-F8080CEDEC25}"/>
                  </a:ext>
                </a:extLst>
              </p:cNvPr>
              <p:cNvSpPr txBox="1"/>
              <p:nvPr/>
            </p:nvSpPr>
            <p:spPr>
              <a:xfrm>
                <a:off x="420604" y="5507769"/>
                <a:ext cx="4442706" cy="72032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baseline="-25000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i="0" dirty="0">
                          <a:latin typeface="Cambria Math" panose="02040503050406030204" pitchFamily="18" charset="0"/>
                        </a:rPr>
                        <m:t>=−1.10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baseline="-25000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F6D470-A2B7-47F9-A326-F8080CEDE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04" y="5507769"/>
                <a:ext cx="4442706" cy="720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7072" y="4679733"/>
                <a:ext cx="4556551" cy="681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Better, consider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variation which cannot be neglected </a:t>
                </a:r>
                <a:r>
                  <a:rPr lang="en-US" dirty="0" smtClean="0"/>
                  <a:t>due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terms. </a:t>
                </a:r>
                <a:r>
                  <a:rPr lang="en-US" dirty="0" smtClean="0"/>
                  <a:t> Find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72" y="4679733"/>
                <a:ext cx="4556551" cy="681661"/>
              </a:xfrm>
              <a:prstGeom prst="rect">
                <a:avLst/>
              </a:prstGeom>
              <a:blipFill>
                <a:blip r:embed="rId4"/>
                <a:stretch>
                  <a:fillRect l="-1070" t="-5405" b="-14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1D2A3E-322D-4124-AA4E-A26B379A807B}"/>
                  </a:ext>
                </a:extLst>
              </p:cNvPr>
              <p:cNvSpPr txBox="1"/>
              <p:nvPr/>
            </p:nvSpPr>
            <p:spPr>
              <a:xfrm>
                <a:off x="6096000" y="194673"/>
                <a:ext cx="4267200" cy="2175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③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1</m:t>
                    </m:r>
                  </m:oMath>
                </a14:m>
                <a:r>
                  <a:rPr lang="en-US" dirty="0"/>
                  <a:t> (crossover region)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 baseline="-25000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          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1D2A3E-322D-4124-AA4E-A26B379A8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4673"/>
                <a:ext cx="4267200" cy="2175917"/>
              </a:xfrm>
              <a:prstGeom prst="rect">
                <a:avLst/>
              </a:prstGeom>
              <a:blipFill>
                <a:blip r:embed="rId5"/>
                <a:stretch>
                  <a:fillRect l="-114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086600" y="4842171"/>
            <a:ext cx="3617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But </a:t>
            </a:r>
            <a:r>
              <a:rPr lang="en-US" dirty="0" smtClean="0"/>
              <a:t>phase </a:t>
            </a:r>
            <a:r>
              <a:rPr lang="en-US" dirty="0"/>
              <a:t>coherence plays a key role in the nature of vortex </a:t>
            </a:r>
            <a:r>
              <a:rPr lang="en-US" dirty="0" smtClean="0"/>
              <a:t>state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0640" y="2501734"/>
                <a:ext cx="2566600" cy="389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40" y="2501734"/>
                <a:ext cx="2566600" cy="389658"/>
              </a:xfrm>
              <a:prstGeom prst="rect">
                <a:avLst/>
              </a:prstGeom>
              <a:blipFill>
                <a:blip r:embed="rId6"/>
                <a:stretch>
                  <a:fillRect l="-2138" t="-75000" r="-12352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8200" y="3026089"/>
                <a:ext cx="4154727" cy="691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=−1.5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26089"/>
                <a:ext cx="4154727" cy="691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8200" y="3753334"/>
                <a:ext cx="1948610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=−1.5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53334"/>
                <a:ext cx="1948610" cy="7203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19189DE-F738-40C8-9A98-3BC95C5B7426}"/>
              </a:ext>
            </a:extLst>
          </p:cNvPr>
          <p:cNvGrpSpPr/>
          <p:nvPr/>
        </p:nvGrpSpPr>
        <p:grpSpPr>
          <a:xfrm>
            <a:off x="1110192" y="947978"/>
            <a:ext cx="2617855" cy="1405661"/>
            <a:chOff x="4977261" y="6076087"/>
            <a:chExt cx="2413095" cy="14056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57C842C-ED42-409E-B1F3-CA2701CD73FA}"/>
                    </a:ext>
                  </a:extLst>
                </p:cNvPr>
                <p:cNvSpPr txBox="1"/>
                <p:nvPr/>
              </p:nvSpPr>
              <p:spPr>
                <a:xfrm>
                  <a:off x="5579875" y="7086126"/>
                  <a:ext cx="2531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57C842C-ED42-409E-B1F3-CA2701CD73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9875" y="7086126"/>
                  <a:ext cx="253187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6667" r="-13333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38B2558-8012-4217-8983-799142F1CECB}"/>
                </a:ext>
              </a:extLst>
            </p:cNvPr>
            <p:cNvGrpSpPr/>
            <p:nvPr/>
          </p:nvGrpSpPr>
          <p:grpSpPr>
            <a:xfrm>
              <a:off x="4977261" y="6076087"/>
              <a:ext cx="2413095" cy="1405661"/>
              <a:chOff x="4750220" y="5976641"/>
              <a:chExt cx="2802974" cy="1598356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13C88BFF-E98A-4D72-92CB-CE979A67DBC8}"/>
                  </a:ext>
                </a:extLst>
              </p:cNvPr>
              <p:cNvCxnSpPr/>
              <p:nvPr/>
            </p:nvCxnSpPr>
            <p:spPr>
              <a:xfrm flipV="1">
                <a:off x="5606958" y="5976641"/>
                <a:ext cx="0" cy="10965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976FC652-D847-42B6-B082-CC7E8350017C}"/>
                  </a:ext>
                </a:extLst>
              </p:cNvPr>
              <p:cNvCxnSpPr/>
              <p:nvPr/>
            </p:nvCxnSpPr>
            <p:spPr>
              <a:xfrm>
                <a:off x="5606958" y="7073143"/>
                <a:ext cx="173329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Freeform: Shape 66">
                <a:extLst>
                  <a:ext uri="{FF2B5EF4-FFF2-40B4-BE49-F238E27FC236}">
                    <a16:creationId xmlns:a16="http://schemas.microsoft.com/office/drawing/2014/main" id="{5CEFB8A5-90D8-4A73-A20A-9972641FDCAF}"/>
                  </a:ext>
                </a:extLst>
              </p:cNvPr>
              <p:cNvSpPr/>
              <p:nvPr/>
            </p:nvSpPr>
            <p:spPr>
              <a:xfrm>
                <a:off x="5620266" y="6484420"/>
                <a:ext cx="216669" cy="588723"/>
              </a:xfrm>
              <a:custGeom>
                <a:avLst/>
                <a:gdLst>
                  <a:gd name="connsiteX0" fmla="*/ 0 w 1453020"/>
                  <a:gd name="connsiteY0" fmla="*/ 588723 h 588723"/>
                  <a:gd name="connsiteX1" fmla="*/ 676406 w 1453020"/>
                  <a:gd name="connsiteY1" fmla="*/ 100208 h 588723"/>
                  <a:gd name="connsiteX2" fmla="*/ 1453020 w 1453020"/>
                  <a:gd name="connsiteY2" fmla="*/ 0 h 58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3020" h="588723">
                    <a:moveTo>
                      <a:pt x="0" y="588723"/>
                    </a:moveTo>
                    <a:cubicBezTo>
                      <a:pt x="217118" y="393525"/>
                      <a:pt x="434236" y="198328"/>
                      <a:pt x="676406" y="100208"/>
                    </a:cubicBezTo>
                    <a:cubicBezTo>
                      <a:pt x="918576" y="2088"/>
                      <a:pt x="1185798" y="1044"/>
                      <a:pt x="1453020" y="0"/>
                    </a:cubicBezTo>
                  </a:path>
                </a:pathLst>
              </a:custGeom>
              <a:ln w="1905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C221E4-F5A4-49BF-A753-F1482D6DD627}"/>
                  </a:ext>
                </a:extLst>
              </p:cNvPr>
              <p:cNvSpPr txBox="1"/>
              <p:nvPr/>
            </p:nvSpPr>
            <p:spPr>
              <a:xfrm>
                <a:off x="6245792" y="6888477"/>
                <a:ext cx="1714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F761803C-7067-4D3A-A7B3-F1FB13168AED}"/>
                      </a:ext>
                    </a:extLst>
                  </p:cNvPr>
                  <p:cNvSpPr txBox="1"/>
                  <p:nvPr/>
                </p:nvSpPr>
                <p:spPr>
                  <a:xfrm>
                    <a:off x="6218713" y="7155035"/>
                    <a:ext cx="212942" cy="4199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F761803C-7067-4D3A-A7B3-F1FB13168A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8713" y="7155035"/>
                    <a:ext cx="212942" cy="41996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484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684C70-0FBD-45FC-8627-06F1061BD885}"/>
                  </a:ext>
                </a:extLst>
              </p:cNvPr>
              <p:cNvSpPr txBox="1"/>
              <p:nvPr/>
            </p:nvSpPr>
            <p:spPr>
              <a:xfrm>
                <a:off x="7340252" y="6888477"/>
                <a:ext cx="212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D05940-3617-4DC9-94E2-F92450E003FF}"/>
                  </a:ext>
                </a:extLst>
              </p:cNvPr>
              <p:cNvSpPr txBox="1"/>
              <p:nvPr/>
            </p:nvSpPr>
            <p:spPr>
              <a:xfrm>
                <a:off x="4750220" y="6124713"/>
                <a:ext cx="266967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301203EF-31D9-4EFB-8613-DD236CBAD111}"/>
                      </a:ext>
                    </a:extLst>
                  </p:cNvPr>
                  <p:cNvSpPr txBox="1"/>
                  <p:nvPr/>
                </p:nvSpPr>
                <p:spPr>
                  <a:xfrm>
                    <a:off x="7031008" y="6246993"/>
                    <a:ext cx="2669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301203EF-31D9-4EFB-8613-DD236CBAD1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008" y="6246993"/>
                    <a:ext cx="266966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7895" r="-57895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4" name="Straight Connector 23"/>
          <p:cNvCxnSpPr/>
          <p:nvPr/>
        </p:nvCxnSpPr>
        <p:spPr>
          <a:xfrm flipV="1">
            <a:off x="2102451" y="1383957"/>
            <a:ext cx="1079012" cy="5373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1905000" y="1283433"/>
            <a:ext cx="1164276" cy="603826"/>
          </a:xfrm>
          <a:custGeom>
            <a:avLst/>
            <a:gdLst>
              <a:gd name="connsiteX0" fmla="*/ 0 w 1371600"/>
              <a:gd name="connsiteY0" fmla="*/ 0 h 867033"/>
              <a:gd name="connsiteX1" fmla="*/ 114300 w 1371600"/>
              <a:gd name="connsiteY1" fmla="*/ 161925 h 867033"/>
              <a:gd name="connsiteX2" fmla="*/ 161925 w 1371600"/>
              <a:gd name="connsiteY2" fmla="*/ 285750 h 867033"/>
              <a:gd name="connsiteX3" fmla="*/ 257175 w 1371600"/>
              <a:gd name="connsiteY3" fmla="*/ 400050 h 867033"/>
              <a:gd name="connsiteX4" fmla="*/ 323850 w 1371600"/>
              <a:gd name="connsiteY4" fmla="*/ 495300 h 867033"/>
              <a:gd name="connsiteX5" fmla="*/ 381000 w 1371600"/>
              <a:gd name="connsiteY5" fmla="*/ 552450 h 867033"/>
              <a:gd name="connsiteX6" fmla="*/ 457200 w 1371600"/>
              <a:gd name="connsiteY6" fmla="*/ 600075 h 867033"/>
              <a:gd name="connsiteX7" fmla="*/ 542925 w 1371600"/>
              <a:gd name="connsiteY7" fmla="*/ 676275 h 867033"/>
              <a:gd name="connsiteX8" fmla="*/ 714375 w 1371600"/>
              <a:gd name="connsiteY8" fmla="*/ 762000 h 867033"/>
              <a:gd name="connsiteX9" fmla="*/ 923925 w 1371600"/>
              <a:gd name="connsiteY9" fmla="*/ 809625 h 867033"/>
              <a:gd name="connsiteX10" fmla="*/ 1095375 w 1371600"/>
              <a:gd name="connsiteY10" fmla="*/ 838200 h 867033"/>
              <a:gd name="connsiteX11" fmla="*/ 1219200 w 1371600"/>
              <a:gd name="connsiteY11" fmla="*/ 838200 h 867033"/>
              <a:gd name="connsiteX12" fmla="*/ 1371600 w 1371600"/>
              <a:gd name="connsiteY12" fmla="*/ 866775 h 867033"/>
              <a:gd name="connsiteX0" fmla="*/ 0 w 1371600"/>
              <a:gd name="connsiteY0" fmla="*/ 0 h 867033"/>
              <a:gd name="connsiteX1" fmla="*/ 104775 w 1371600"/>
              <a:gd name="connsiteY1" fmla="*/ 171450 h 867033"/>
              <a:gd name="connsiteX2" fmla="*/ 161925 w 1371600"/>
              <a:gd name="connsiteY2" fmla="*/ 285750 h 867033"/>
              <a:gd name="connsiteX3" fmla="*/ 257175 w 1371600"/>
              <a:gd name="connsiteY3" fmla="*/ 400050 h 867033"/>
              <a:gd name="connsiteX4" fmla="*/ 323850 w 1371600"/>
              <a:gd name="connsiteY4" fmla="*/ 495300 h 867033"/>
              <a:gd name="connsiteX5" fmla="*/ 381000 w 1371600"/>
              <a:gd name="connsiteY5" fmla="*/ 552450 h 867033"/>
              <a:gd name="connsiteX6" fmla="*/ 457200 w 1371600"/>
              <a:gd name="connsiteY6" fmla="*/ 600075 h 867033"/>
              <a:gd name="connsiteX7" fmla="*/ 542925 w 1371600"/>
              <a:gd name="connsiteY7" fmla="*/ 676275 h 867033"/>
              <a:gd name="connsiteX8" fmla="*/ 714375 w 1371600"/>
              <a:gd name="connsiteY8" fmla="*/ 762000 h 867033"/>
              <a:gd name="connsiteX9" fmla="*/ 923925 w 1371600"/>
              <a:gd name="connsiteY9" fmla="*/ 809625 h 867033"/>
              <a:gd name="connsiteX10" fmla="*/ 1095375 w 1371600"/>
              <a:gd name="connsiteY10" fmla="*/ 838200 h 867033"/>
              <a:gd name="connsiteX11" fmla="*/ 1219200 w 1371600"/>
              <a:gd name="connsiteY11" fmla="*/ 838200 h 867033"/>
              <a:gd name="connsiteX12" fmla="*/ 1371600 w 1371600"/>
              <a:gd name="connsiteY12" fmla="*/ 866775 h 867033"/>
              <a:gd name="connsiteX0" fmla="*/ 0 w 1371600"/>
              <a:gd name="connsiteY0" fmla="*/ 0 h 867033"/>
              <a:gd name="connsiteX1" fmla="*/ 104775 w 1371600"/>
              <a:gd name="connsiteY1" fmla="*/ 171450 h 867033"/>
              <a:gd name="connsiteX2" fmla="*/ 161925 w 1371600"/>
              <a:gd name="connsiteY2" fmla="*/ 285750 h 867033"/>
              <a:gd name="connsiteX3" fmla="*/ 257175 w 1371600"/>
              <a:gd name="connsiteY3" fmla="*/ 400050 h 867033"/>
              <a:gd name="connsiteX4" fmla="*/ 323850 w 1371600"/>
              <a:gd name="connsiteY4" fmla="*/ 495300 h 867033"/>
              <a:gd name="connsiteX5" fmla="*/ 381000 w 1371600"/>
              <a:gd name="connsiteY5" fmla="*/ 552450 h 867033"/>
              <a:gd name="connsiteX6" fmla="*/ 457200 w 1371600"/>
              <a:gd name="connsiteY6" fmla="*/ 600075 h 867033"/>
              <a:gd name="connsiteX7" fmla="*/ 542925 w 1371600"/>
              <a:gd name="connsiteY7" fmla="*/ 676275 h 867033"/>
              <a:gd name="connsiteX8" fmla="*/ 714375 w 1371600"/>
              <a:gd name="connsiteY8" fmla="*/ 762000 h 867033"/>
              <a:gd name="connsiteX9" fmla="*/ 923925 w 1371600"/>
              <a:gd name="connsiteY9" fmla="*/ 809625 h 867033"/>
              <a:gd name="connsiteX10" fmla="*/ 1095375 w 1371600"/>
              <a:gd name="connsiteY10" fmla="*/ 838200 h 867033"/>
              <a:gd name="connsiteX11" fmla="*/ 1219200 w 1371600"/>
              <a:gd name="connsiteY11" fmla="*/ 838200 h 867033"/>
              <a:gd name="connsiteX12" fmla="*/ 1371600 w 1371600"/>
              <a:gd name="connsiteY12" fmla="*/ 866775 h 867033"/>
              <a:gd name="connsiteX0" fmla="*/ 0 w 1371600"/>
              <a:gd name="connsiteY0" fmla="*/ 0 h 867033"/>
              <a:gd name="connsiteX1" fmla="*/ 104775 w 1371600"/>
              <a:gd name="connsiteY1" fmla="*/ 171450 h 867033"/>
              <a:gd name="connsiteX2" fmla="*/ 161925 w 1371600"/>
              <a:gd name="connsiteY2" fmla="*/ 285750 h 867033"/>
              <a:gd name="connsiteX3" fmla="*/ 250031 w 1371600"/>
              <a:gd name="connsiteY3" fmla="*/ 409575 h 867033"/>
              <a:gd name="connsiteX4" fmla="*/ 323850 w 1371600"/>
              <a:gd name="connsiteY4" fmla="*/ 495300 h 867033"/>
              <a:gd name="connsiteX5" fmla="*/ 381000 w 1371600"/>
              <a:gd name="connsiteY5" fmla="*/ 552450 h 867033"/>
              <a:gd name="connsiteX6" fmla="*/ 457200 w 1371600"/>
              <a:gd name="connsiteY6" fmla="*/ 600075 h 867033"/>
              <a:gd name="connsiteX7" fmla="*/ 542925 w 1371600"/>
              <a:gd name="connsiteY7" fmla="*/ 676275 h 867033"/>
              <a:gd name="connsiteX8" fmla="*/ 714375 w 1371600"/>
              <a:gd name="connsiteY8" fmla="*/ 762000 h 867033"/>
              <a:gd name="connsiteX9" fmla="*/ 923925 w 1371600"/>
              <a:gd name="connsiteY9" fmla="*/ 809625 h 867033"/>
              <a:gd name="connsiteX10" fmla="*/ 1095375 w 1371600"/>
              <a:gd name="connsiteY10" fmla="*/ 838200 h 867033"/>
              <a:gd name="connsiteX11" fmla="*/ 1219200 w 1371600"/>
              <a:gd name="connsiteY11" fmla="*/ 838200 h 867033"/>
              <a:gd name="connsiteX12" fmla="*/ 1371600 w 1371600"/>
              <a:gd name="connsiteY12" fmla="*/ 866775 h 867033"/>
              <a:gd name="connsiteX0" fmla="*/ 0 w 1371600"/>
              <a:gd name="connsiteY0" fmla="*/ 0 h 867033"/>
              <a:gd name="connsiteX1" fmla="*/ 104775 w 1371600"/>
              <a:gd name="connsiteY1" fmla="*/ 171450 h 867033"/>
              <a:gd name="connsiteX2" fmla="*/ 161925 w 1371600"/>
              <a:gd name="connsiteY2" fmla="*/ 285750 h 867033"/>
              <a:gd name="connsiteX3" fmla="*/ 250031 w 1371600"/>
              <a:gd name="connsiteY3" fmla="*/ 409575 h 867033"/>
              <a:gd name="connsiteX4" fmla="*/ 323850 w 1371600"/>
              <a:gd name="connsiteY4" fmla="*/ 495300 h 867033"/>
              <a:gd name="connsiteX5" fmla="*/ 381000 w 1371600"/>
              <a:gd name="connsiteY5" fmla="*/ 552450 h 867033"/>
              <a:gd name="connsiteX6" fmla="*/ 457200 w 1371600"/>
              <a:gd name="connsiteY6" fmla="*/ 600075 h 867033"/>
              <a:gd name="connsiteX7" fmla="*/ 542925 w 1371600"/>
              <a:gd name="connsiteY7" fmla="*/ 676275 h 867033"/>
              <a:gd name="connsiteX8" fmla="*/ 714375 w 1371600"/>
              <a:gd name="connsiteY8" fmla="*/ 762000 h 867033"/>
              <a:gd name="connsiteX9" fmla="*/ 923925 w 1371600"/>
              <a:gd name="connsiteY9" fmla="*/ 809625 h 867033"/>
              <a:gd name="connsiteX10" fmla="*/ 1095375 w 1371600"/>
              <a:gd name="connsiteY10" fmla="*/ 838200 h 867033"/>
              <a:gd name="connsiteX11" fmla="*/ 1219200 w 1371600"/>
              <a:gd name="connsiteY11" fmla="*/ 838200 h 867033"/>
              <a:gd name="connsiteX12" fmla="*/ 1371600 w 1371600"/>
              <a:gd name="connsiteY12" fmla="*/ 866775 h 867033"/>
              <a:gd name="connsiteX0" fmla="*/ 0 w 1371600"/>
              <a:gd name="connsiteY0" fmla="*/ 0 h 867033"/>
              <a:gd name="connsiteX1" fmla="*/ 92868 w 1371600"/>
              <a:gd name="connsiteY1" fmla="*/ 171450 h 867033"/>
              <a:gd name="connsiteX2" fmla="*/ 161925 w 1371600"/>
              <a:gd name="connsiteY2" fmla="*/ 285750 h 867033"/>
              <a:gd name="connsiteX3" fmla="*/ 250031 w 1371600"/>
              <a:gd name="connsiteY3" fmla="*/ 409575 h 867033"/>
              <a:gd name="connsiteX4" fmla="*/ 323850 w 1371600"/>
              <a:gd name="connsiteY4" fmla="*/ 495300 h 867033"/>
              <a:gd name="connsiteX5" fmla="*/ 381000 w 1371600"/>
              <a:gd name="connsiteY5" fmla="*/ 552450 h 867033"/>
              <a:gd name="connsiteX6" fmla="*/ 457200 w 1371600"/>
              <a:gd name="connsiteY6" fmla="*/ 600075 h 867033"/>
              <a:gd name="connsiteX7" fmla="*/ 542925 w 1371600"/>
              <a:gd name="connsiteY7" fmla="*/ 676275 h 867033"/>
              <a:gd name="connsiteX8" fmla="*/ 714375 w 1371600"/>
              <a:gd name="connsiteY8" fmla="*/ 762000 h 867033"/>
              <a:gd name="connsiteX9" fmla="*/ 923925 w 1371600"/>
              <a:gd name="connsiteY9" fmla="*/ 809625 h 867033"/>
              <a:gd name="connsiteX10" fmla="*/ 1095375 w 1371600"/>
              <a:gd name="connsiteY10" fmla="*/ 838200 h 867033"/>
              <a:gd name="connsiteX11" fmla="*/ 1219200 w 1371600"/>
              <a:gd name="connsiteY11" fmla="*/ 838200 h 867033"/>
              <a:gd name="connsiteX12" fmla="*/ 1371600 w 1371600"/>
              <a:gd name="connsiteY12" fmla="*/ 866775 h 867033"/>
              <a:gd name="connsiteX0" fmla="*/ 0 w 1371600"/>
              <a:gd name="connsiteY0" fmla="*/ 0 h 867033"/>
              <a:gd name="connsiteX1" fmla="*/ 92868 w 1371600"/>
              <a:gd name="connsiteY1" fmla="*/ 171450 h 867033"/>
              <a:gd name="connsiteX2" fmla="*/ 161925 w 1371600"/>
              <a:gd name="connsiteY2" fmla="*/ 285750 h 867033"/>
              <a:gd name="connsiteX3" fmla="*/ 250031 w 1371600"/>
              <a:gd name="connsiteY3" fmla="*/ 409575 h 867033"/>
              <a:gd name="connsiteX4" fmla="*/ 323850 w 1371600"/>
              <a:gd name="connsiteY4" fmla="*/ 495300 h 867033"/>
              <a:gd name="connsiteX5" fmla="*/ 381000 w 1371600"/>
              <a:gd name="connsiteY5" fmla="*/ 552450 h 867033"/>
              <a:gd name="connsiteX6" fmla="*/ 457200 w 1371600"/>
              <a:gd name="connsiteY6" fmla="*/ 600075 h 867033"/>
              <a:gd name="connsiteX7" fmla="*/ 542925 w 1371600"/>
              <a:gd name="connsiteY7" fmla="*/ 676275 h 867033"/>
              <a:gd name="connsiteX8" fmla="*/ 714375 w 1371600"/>
              <a:gd name="connsiteY8" fmla="*/ 762000 h 867033"/>
              <a:gd name="connsiteX9" fmla="*/ 923925 w 1371600"/>
              <a:gd name="connsiteY9" fmla="*/ 809625 h 867033"/>
              <a:gd name="connsiteX10" fmla="*/ 1095375 w 1371600"/>
              <a:gd name="connsiteY10" fmla="*/ 838200 h 867033"/>
              <a:gd name="connsiteX11" fmla="*/ 1219200 w 1371600"/>
              <a:gd name="connsiteY11" fmla="*/ 838200 h 867033"/>
              <a:gd name="connsiteX12" fmla="*/ 1371600 w 1371600"/>
              <a:gd name="connsiteY12" fmla="*/ 866775 h 867033"/>
              <a:gd name="connsiteX0" fmla="*/ 0 w 1371600"/>
              <a:gd name="connsiteY0" fmla="*/ 0 h 867033"/>
              <a:gd name="connsiteX1" fmla="*/ 92868 w 1371600"/>
              <a:gd name="connsiteY1" fmla="*/ 171450 h 867033"/>
              <a:gd name="connsiteX2" fmla="*/ 161925 w 1371600"/>
              <a:gd name="connsiteY2" fmla="*/ 285750 h 867033"/>
              <a:gd name="connsiteX3" fmla="*/ 250031 w 1371600"/>
              <a:gd name="connsiteY3" fmla="*/ 409575 h 867033"/>
              <a:gd name="connsiteX4" fmla="*/ 323850 w 1371600"/>
              <a:gd name="connsiteY4" fmla="*/ 495300 h 867033"/>
              <a:gd name="connsiteX5" fmla="*/ 381000 w 1371600"/>
              <a:gd name="connsiteY5" fmla="*/ 552450 h 867033"/>
              <a:gd name="connsiteX6" fmla="*/ 457200 w 1371600"/>
              <a:gd name="connsiteY6" fmla="*/ 600075 h 867033"/>
              <a:gd name="connsiteX7" fmla="*/ 542925 w 1371600"/>
              <a:gd name="connsiteY7" fmla="*/ 676275 h 867033"/>
              <a:gd name="connsiteX8" fmla="*/ 714375 w 1371600"/>
              <a:gd name="connsiteY8" fmla="*/ 762000 h 867033"/>
              <a:gd name="connsiteX9" fmla="*/ 923925 w 1371600"/>
              <a:gd name="connsiteY9" fmla="*/ 809625 h 867033"/>
              <a:gd name="connsiteX10" fmla="*/ 1095375 w 1371600"/>
              <a:gd name="connsiteY10" fmla="*/ 838200 h 867033"/>
              <a:gd name="connsiteX11" fmla="*/ 1219200 w 1371600"/>
              <a:gd name="connsiteY11" fmla="*/ 838200 h 867033"/>
              <a:gd name="connsiteX12" fmla="*/ 1371600 w 1371600"/>
              <a:gd name="connsiteY12" fmla="*/ 866775 h 867033"/>
              <a:gd name="connsiteX0" fmla="*/ 0 w 1371600"/>
              <a:gd name="connsiteY0" fmla="*/ 0 h 867033"/>
              <a:gd name="connsiteX1" fmla="*/ 92868 w 1371600"/>
              <a:gd name="connsiteY1" fmla="*/ 171450 h 867033"/>
              <a:gd name="connsiteX2" fmla="*/ 161925 w 1371600"/>
              <a:gd name="connsiteY2" fmla="*/ 285750 h 867033"/>
              <a:gd name="connsiteX3" fmla="*/ 250031 w 1371600"/>
              <a:gd name="connsiteY3" fmla="*/ 409575 h 867033"/>
              <a:gd name="connsiteX4" fmla="*/ 323850 w 1371600"/>
              <a:gd name="connsiteY4" fmla="*/ 495300 h 867033"/>
              <a:gd name="connsiteX5" fmla="*/ 381000 w 1371600"/>
              <a:gd name="connsiteY5" fmla="*/ 552450 h 867033"/>
              <a:gd name="connsiteX6" fmla="*/ 442912 w 1371600"/>
              <a:gd name="connsiteY6" fmla="*/ 602456 h 867033"/>
              <a:gd name="connsiteX7" fmla="*/ 542925 w 1371600"/>
              <a:gd name="connsiteY7" fmla="*/ 676275 h 867033"/>
              <a:gd name="connsiteX8" fmla="*/ 714375 w 1371600"/>
              <a:gd name="connsiteY8" fmla="*/ 762000 h 867033"/>
              <a:gd name="connsiteX9" fmla="*/ 923925 w 1371600"/>
              <a:gd name="connsiteY9" fmla="*/ 809625 h 867033"/>
              <a:gd name="connsiteX10" fmla="*/ 1095375 w 1371600"/>
              <a:gd name="connsiteY10" fmla="*/ 838200 h 867033"/>
              <a:gd name="connsiteX11" fmla="*/ 1219200 w 1371600"/>
              <a:gd name="connsiteY11" fmla="*/ 838200 h 867033"/>
              <a:gd name="connsiteX12" fmla="*/ 1371600 w 1371600"/>
              <a:gd name="connsiteY12" fmla="*/ 866775 h 867033"/>
              <a:gd name="connsiteX0" fmla="*/ 0 w 1371600"/>
              <a:gd name="connsiteY0" fmla="*/ 0 h 867158"/>
              <a:gd name="connsiteX1" fmla="*/ 92868 w 1371600"/>
              <a:gd name="connsiteY1" fmla="*/ 171450 h 867158"/>
              <a:gd name="connsiteX2" fmla="*/ 161925 w 1371600"/>
              <a:gd name="connsiteY2" fmla="*/ 285750 h 867158"/>
              <a:gd name="connsiteX3" fmla="*/ 250031 w 1371600"/>
              <a:gd name="connsiteY3" fmla="*/ 409575 h 867158"/>
              <a:gd name="connsiteX4" fmla="*/ 323850 w 1371600"/>
              <a:gd name="connsiteY4" fmla="*/ 495300 h 867158"/>
              <a:gd name="connsiteX5" fmla="*/ 381000 w 1371600"/>
              <a:gd name="connsiteY5" fmla="*/ 552450 h 867158"/>
              <a:gd name="connsiteX6" fmla="*/ 442912 w 1371600"/>
              <a:gd name="connsiteY6" fmla="*/ 602456 h 867158"/>
              <a:gd name="connsiteX7" fmla="*/ 542925 w 1371600"/>
              <a:gd name="connsiteY7" fmla="*/ 676275 h 867158"/>
              <a:gd name="connsiteX8" fmla="*/ 714375 w 1371600"/>
              <a:gd name="connsiteY8" fmla="*/ 762000 h 867158"/>
              <a:gd name="connsiteX9" fmla="*/ 923925 w 1371600"/>
              <a:gd name="connsiteY9" fmla="*/ 809625 h 867158"/>
              <a:gd name="connsiteX10" fmla="*/ 1095375 w 1371600"/>
              <a:gd name="connsiteY10" fmla="*/ 838200 h 867158"/>
              <a:gd name="connsiteX11" fmla="*/ 1219200 w 1371600"/>
              <a:gd name="connsiteY11" fmla="*/ 847725 h 867158"/>
              <a:gd name="connsiteX12" fmla="*/ 1371600 w 1371600"/>
              <a:gd name="connsiteY12" fmla="*/ 866775 h 867158"/>
              <a:gd name="connsiteX0" fmla="*/ 0 w 1371600"/>
              <a:gd name="connsiteY0" fmla="*/ 0 h 874302"/>
              <a:gd name="connsiteX1" fmla="*/ 92868 w 1371600"/>
              <a:gd name="connsiteY1" fmla="*/ 178594 h 874302"/>
              <a:gd name="connsiteX2" fmla="*/ 161925 w 1371600"/>
              <a:gd name="connsiteY2" fmla="*/ 292894 h 874302"/>
              <a:gd name="connsiteX3" fmla="*/ 250031 w 1371600"/>
              <a:gd name="connsiteY3" fmla="*/ 416719 h 874302"/>
              <a:gd name="connsiteX4" fmla="*/ 323850 w 1371600"/>
              <a:gd name="connsiteY4" fmla="*/ 502444 h 874302"/>
              <a:gd name="connsiteX5" fmla="*/ 381000 w 1371600"/>
              <a:gd name="connsiteY5" fmla="*/ 559594 h 874302"/>
              <a:gd name="connsiteX6" fmla="*/ 442912 w 1371600"/>
              <a:gd name="connsiteY6" fmla="*/ 609600 h 874302"/>
              <a:gd name="connsiteX7" fmla="*/ 542925 w 1371600"/>
              <a:gd name="connsiteY7" fmla="*/ 683419 h 874302"/>
              <a:gd name="connsiteX8" fmla="*/ 714375 w 1371600"/>
              <a:gd name="connsiteY8" fmla="*/ 769144 h 874302"/>
              <a:gd name="connsiteX9" fmla="*/ 923925 w 1371600"/>
              <a:gd name="connsiteY9" fmla="*/ 816769 h 874302"/>
              <a:gd name="connsiteX10" fmla="*/ 1095375 w 1371600"/>
              <a:gd name="connsiteY10" fmla="*/ 845344 h 874302"/>
              <a:gd name="connsiteX11" fmla="*/ 1219200 w 1371600"/>
              <a:gd name="connsiteY11" fmla="*/ 854869 h 874302"/>
              <a:gd name="connsiteX12" fmla="*/ 1371600 w 1371600"/>
              <a:gd name="connsiteY12" fmla="*/ 873919 h 874302"/>
              <a:gd name="connsiteX0" fmla="*/ 0 w 1371600"/>
              <a:gd name="connsiteY0" fmla="*/ 0 h 874302"/>
              <a:gd name="connsiteX1" fmla="*/ 92868 w 1371600"/>
              <a:gd name="connsiteY1" fmla="*/ 178594 h 874302"/>
              <a:gd name="connsiteX2" fmla="*/ 161925 w 1371600"/>
              <a:gd name="connsiteY2" fmla="*/ 292894 h 874302"/>
              <a:gd name="connsiteX3" fmla="*/ 250031 w 1371600"/>
              <a:gd name="connsiteY3" fmla="*/ 416719 h 874302"/>
              <a:gd name="connsiteX4" fmla="*/ 323850 w 1371600"/>
              <a:gd name="connsiteY4" fmla="*/ 502444 h 874302"/>
              <a:gd name="connsiteX5" fmla="*/ 381000 w 1371600"/>
              <a:gd name="connsiteY5" fmla="*/ 559594 h 874302"/>
              <a:gd name="connsiteX6" fmla="*/ 442912 w 1371600"/>
              <a:gd name="connsiteY6" fmla="*/ 609600 h 874302"/>
              <a:gd name="connsiteX7" fmla="*/ 542925 w 1371600"/>
              <a:gd name="connsiteY7" fmla="*/ 683419 h 874302"/>
              <a:gd name="connsiteX8" fmla="*/ 714375 w 1371600"/>
              <a:gd name="connsiteY8" fmla="*/ 769144 h 874302"/>
              <a:gd name="connsiteX9" fmla="*/ 923925 w 1371600"/>
              <a:gd name="connsiteY9" fmla="*/ 816769 h 874302"/>
              <a:gd name="connsiteX10" fmla="*/ 1095375 w 1371600"/>
              <a:gd name="connsiteY10" fmla="*/ 845344 h 874302"/>
              <a:gd name="connsiteX11" fmla="*/ 1219200 w 1371600"/>
              <a:gd name="connsiteY11" fmla="*/ 854869 h 874302"/>
              <a:gd name="connsiteX12" fmla="*/ 1371600 w 1371600"/>
              <a:gd name="connsiteY12" fmla="*/ 873919 h 874302"/>
              <a:gd name="connsiteX0" fmla="*/ 0 w 1328737"/>
              <a:gd name="connsiteY0" fmla="*/ 0 h 817152"/>
              <a:gd name="connsiteX1" fmla="*/ 50005 w 1328737"/>
              <a:gd name="connsiteY1" fmla="*/ 121444 h 817152"/>
              <a:gd name="connsiteX2" fmla="*/ 119062 w 1328737"/>
              <a:gd name="connsiteY2" fmla="*/ 235744 h 817152"/>
              <a:gd name="connsiteX3" fmla="*/ 207168 w 1328737"/>
              <a:gd name="connsiteY3" fmla="*/ 359569 h 817152"/>
              <a:gd name="connsiteX4" fmla="*/ 280987 w 1328737"/>
              <a:gd name="connsiteY4" fmla="*/ 445294 h 817152"/>
              <a:gd name="connsiteX5" fmla="*/ 338137 w 1328737"/>
              <a:gd name="connsiteY5" fmla="*/ 502444 h 817152"/>
              <a:gd name="connsiteX6" fmla="*/ 400049 w 1328737"/>
              <a:gd name="connsiteY6" fmla="*/ 552450 h 817152"/>
              <a:gd name="connsiteX7" fmla="*/ 500062 w 1328737"/>
              <a:gd name="connsiteY7" fmla="*/ 626269 h 817152"/>
              <a:gd name="connsiteX8" fmla="*/ 671512 w 1328737"/>
              <a:gd name="connsiteY8" fmla="*/ 711994 h 817152"/>
              <a:gd name="connsiteX9" fmla="*/ 881062 w 1328737"/>
              <a:gd name="connsiteY9" fmla="*/ 759619 h 817152"/>
              <a:gd name="connsiteX10" fmla="*/ 1052512 w 1328737"/>
              <a:gd name="connsiteY10" fmla="*/ 788194 h 817152"/>
              <a:gd name="connsiteX11" fmla="*/ 1176337 w 1328737"/>
              <a:gd name="connsiteY11" fmla="*/ 797719 h 817152"/>
              <a:gd name="connsiteX12" fmla="*/ 1328737 w 1328737"/>
              <a:gd name="connsiteY12" fmla="*/ 816769 h 817152"/>
              <a:gd name="connsiteX0" fmla="*/ 0 w 1340643"/>
              <a:gd name="connsiteY0" fmla="*/ 0 h 817152"/>
              <a:gd name="connsiteX1" fmla="*/ 61911 w 1340643"/>
              <a:gd name="connsiteY1" fmla="*/ 121444 h 817152"/>
              <a:gd name="connsiteX2" fmla="*/ 130968 w 1340643"/>
              <a:gd name="connsiteY2" fmla="*/ 235744 h 817152"/>
              <a:gd name="connsiteX3" fmla="*/ 219074 w 1340643"/>
              <a:gd name="connsiteY3" fmla="*/ 359569 h 817152"/>
              <a:gd name="connsiteX4" fmla="*/ 292893 w 1340643"/>
              <a:gd name="connsiteY4" fmla="*/ 445294 h 817152"/>
              <a:gd name="connsiteX5" fmla="*/ 350043 w 1340643"/>
              <a:gd name="connsiteY5" fmla="*/ 502444 h 817152"/>
              <a:gd name="connsiteX6" fmla="*/ 411955 w 1340643"/>
              <a:gd name="connsiteY6" fmla="*/ 552450 h 817152"/>
              <a:gd name="connsiteX7" fmla="*/ 511968 w 1340643"/>
              <a:gd name="connsiteY7" fmla="*/ 626269 h 817152"/>
              <a:gd name="connsiteX8" fmla="*/ 683418 w 1340643"/>
              <a:gd name="connsiteY8" fmla="*/ 711994 h 817152"/>
              <a:gd name="connsiteX9" fmla="*/ 892968 w 1340643"/>
              <a:gd name="connsiteY9" fmla="*/ 759619 h 817152"/>
              <a:gd name="connsiteX10" fmla="*/ 1064418 w 1340643"/>
              <a:gd name="connsiteY10" fmla="*/ 788194 h 817152"/>
              <a:gd name="connsiteX11" fmla="*/ 1188243 w 1340643"/>
              <a:gd name="connsiteY11" fmla="*/ 797719 h 817152"/>
              <a:gd name="connsiteX12" fmla="*/ 1340643 w 1340643"/>
              <a:gd name="connsiteY12" fmla="*/ 816769 h 817152"/>
              <a:gd name="connsiteX0" fmla="*/ 0 w 1340643"/>
              <a:gd name="connsiteY0" fmla="*/ 0 h 817152"/>
              <a:gd name="connsiteX1" fmla="*/ 61911 w 1340643"/>
              <a:gd name="connsiteY1" fmla="*/ 121444 h 817152"/>
              <a:gd name="connsiteX2" fmla="*/ 130968 w 1340643"/>
              <a:gd name="connsiteY2" fmla="*/ 235744 h 817152"/>
              <a:gd name="connsiteX3" fmla="*/ 219074 w 1340643"/>
              <a:gd name="connsiteY3" fmla="*/ 359569 h 817152"/>
              <a:gd name="connsiteX4" fmla="*/ 292893 w 1340643"/>
              <a:gd name="connsiteY4" fmla="*/ 445294 h 817152"/>
              <a:gd name="connsiteX5" fmla="*/ 350043 w 1340643"/>
              <a:gd name="connsiteY5" fmla="*/ 502444 h 817152"/>
              <a:gd name="connsiteX6" fmla="*/ 411955 w 1340643"/>
              <a:gd name="connsiteY6" fmla="*/ 552450 h 817152"/>
              <a:gd name="connsiteX7" fmla="*/ 511968 w 1340643"/>
              <a:gd name="connsiteY7" fmla="*/ 626269 h 817152"/>
              <a:gd name="connsiteX8" fmla="*/ 683418 w 1340643"/>
              <a:gd name="connsiteY8" fmla="*/ 711994 h 817152"/>
              <a:gd name="connsiteX9" fmla="*/ 892968 w 1340643"/>
              <a:gd name="connsiteY9" fmla="*/ 759619 h 817152"/>
              <a:gd name="connsiteX10" fmla="*/ 1064418 w 1340643"/>
              <a:gd name="connsiteY10" fmla="*/ 788194 h 817152"/>
              <a:gd name="connsiteX11" fmla="*/ 1188243 w 1340643"/>
              <a:gd name="connsiteY11" fmla="*/ 797719 h 817152"/>
              <a:gd name="connsiteX12" fmla="*/ 1340643 w 1340643"/>
              <a:gd name="connsiteY12" fmla="*/ 816769 h 81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0643" h="817152">
                <a:moveTo>
                  <a:pt x="0" y="0"/>
                </a:moveTo>
                <a:cubicBezTo>
                  <a:pt x="36513" y="64294"/>
                  <a:pt x="40083" y="82153"/>
                  <a:pt x="61911" y="121444"/>
                </a:cubicBezTo>
                <a:cubicBezTo>
                  <a:pt x="83739" y="160735"/>
                  <a:pt x="104774" y="196057"/>
                  <a:pt x="130968" y="235744"/>
                </a:cubicBezTo>
                <a:cubicBezTo>
                  <a:pt x="157162" y="275431"/>
                  <a:pt x="192087" y="324644"/>
                  <a:pt x="219074" y="359569"/>
                </a:cubicBezTo>
                <a:cubicBezTo>
                  <a:pt x="246062" y="394494"/>
                  <a:pt x="271065" y="421482"/>
                  <a:pt x="292893" y="445294"/>
                </a:cubicBezTo>
                <a:cubicBezTo>
                  <a:pt x="314721" y="469106"/>
                  <a:pt x="330199" y="484585"/>
                  <a:pt x="350043" y="502444"/>
                </a:cubicBezTo>
                <a:cubicBezTo>
                  <a:pt x="369887" y="520303"/>
                  <a:pt x="384967" y="531812"/>
                  <a:pt x="411955" y="552450"/>
                </a:cubicBezTo>
                <a:cubicBezTo>
                  <a:pt x="438943" y="573088"/>
                  <a:pt x="466724" y="599678"/>
                  <a:pt x="511968" y="626269"/>
                </a:cubicBezTo>
                <a:cubicBezTo>
                  <a:pt x="557212" y="652860"/>
                  <a:pt x="619918" y="689769"/>
                  <a:pt x="683418" y="711994"/>
                </a:cubicBezTo>
                <a:cubicBezTo>
                  <a:pt x="746918" y="734219"/>
                  <a:pt x="829468" y="746919"/>
                  <a:pt x="892968" y="759619"/>
                </a:cubicBezTo>
                <a:cubicBezTo>
                  <a:pt x="956468" y="772319"/>
                  <a:pt x="1015205" y="781844"/>
                  <a:pt x="1064418" y="788194"/>
                </a:cubicBezTo>
                <a:cubicBezTo>
                  <a:pt x="1113631" y="794544"/>
                  <a:pt x="1142206" y="792957"/>
                  <a:pt x="1188243" y="797719"/>
                </a:cubicBezTo>
                <a:cubicBezTo>
                  <a:pt x="1234281" y="802482"/>
                  <a:pt x="1321593" y="819944"/>
                  <a:pt x="1340643" y="816769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450845" y="1282632"/>
            <a:ext cx="465715" cy="190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657929" y="2460355"/>
            <a:ext cx="4391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will determine whether a material </a:t>
            </a:r>
            <a:r>
              <a:rPr lang="en-US" dirty="0" smtClean="0"/>
              <a:t>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593191" y="1646044"/>
                <a:ext cx="1891992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=0⇒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191" y="1646044"/>
                <a:ext cx="1891992" cy="66460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961159" y="1238060"/>
                <a:ext cx="12640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~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159" y="1238060"/>
                <a:ext cx="1264064" cy="369332"/>
              </a:xfrm>
              <a:prstGeom prst="rect">
                <a:avLst/>
              </a:prstGeom>
              <a:blipFill>
                <a:blip r:embed="rId1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601658" y="2999437"/>
                <a:ext cx="1749069" cy="5003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Type I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658" y="2999437"/>
                <a:ext cx="1749069" cy="500393"/>
              </a:xfrm>
              <a:prstGeom prst="rect">
                <a:avLst/>
              </a:prstGeom>
              <a:blipFill>
                <a:blip r:embed="rId18"/>
                <a:stretch>
                  <a:fillRect l="-3136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564430" y="3609412"/>
                <a:ext cx="1749069" cy="5003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Type II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430" y="3609412"/>
                <a:ext cx="1749069" cy="500393"/>
              </a:xfrm>
              <a:prstGeom prst="rect">
                <a:avLst/>
              </a:prstGeom>
              <a:blipFill>
                <a:blip r:embed="rId19"/>
                <a:stretch>
                  <a:fillRect l="-3136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31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397AC-C02A-4DA5-B5DD-3929EF1A8403}"/>
              </a:ext>
            </a:extLst>
          </p:cNvPr>
          <p:cNvSpPr txBox="1"/>
          <p:nvPr/>
        </p:nvSpPr>
        <p:spPr>
          <a:xfrm>
            <a:off x="525762" y="140844"/>
            <a:ext cx="635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Type II Superconductivity</a:t>
            </a:r>
          </a:p>
          <a:p>
            <a:endParaRPr lang="en-US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177276-5127-4C71-A5A2-EAA85093077A}"/>
              </a:ext>
            </a:extLst>
          </p:cNvPr>
          <p:cNvSpPr txBox="1"/>
          <p:nvPr/>
        </p:nvSpPr>
        <p:spPr>
          <a:xfrm>
            <a:off x="533266" y="752109"/>
            <a:ext cx="18151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VORTEX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9CEFA0-0DBD-4802-8ED3-0A3368DB14A3}"/>
                  </a:ext>
                </a:extLst>
              </p:cNvPr>
              <p:cNvSpPr txBox="1"/>
              <p:nvPr/>
            </p:nvSpPr>
            <p:spPr>
              <a:xfrm>
                <a:off x="685800" y="1890603"/>
                <a:ext cx="91827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</a:t>
                </a:r>
                <a:r>
                  <a:rPr lang="en-US" dirty="0"/>
                  <a:t>2) </a:t>
                </a:r>
                <a:r>
                  <a:rPr lang="en-US" dirty="0" smtClean="0"/>
                  <a:t>    </a:t>
                </a:r>
                <a:r>
                  <a:rPr lang="en-US" dirty="0" err="1" smtClean="0"/>
                  <a:t>Fluxoid</a:t>
                </a:r>
                <a:r>
                  <a:rPr lang="en-US" dirty="0" smtClean="0"/>
                  <a:t> </a:t>
                </a:r>
                <a:r>
                  <a:rPr lang="en-US" dirty="0"/>
                  <a:t>quantization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smallest </a:t>
                </a:r>
                <a:r>
                  <a:rPr lang="en-US" dirty="0"/>
                  <a:t>flux unit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9CEFA0-0DBD-4802-8ED3-0A3368DB1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90603"/>
                <a:ext cx="9182772" cy="369332"/>
              </a:xfrm>
              <a:prstGeom prst="rect">
                <a:avLst/>
              </a:prstGeom>
              <a:blipFill>
                <a:blip r:embed="rId2"/>
                <a:stretch>
                  <a:fillRect l="-59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A9FAF79-9E97-4DA2-B3D4-CB273B1C927C}"/>
              </a:ext>
            </a:extLst>
          </p:cNvPr>
          <p:cNvGrpSpPr/>
          <p:nvPr/>
        </p:nvGrpSpPr>
        <p:grpSpPr>
          <a:xfrm>
            <a:off x="611059" y="2690855"/>
            <a:ext cx="4630011" cy="1766499"/>
            <a:chOff x="627791" y="3780431"/>
            <a:chExt cx="4630011" cy="176649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CE4D97A-CFB5-4A80-B108-AE50425432D7}"/>
                </a:ext>
              </a:extLst>
            </p:cNvPr>
            <p:cNvGrpSpPr/>
            <p:nvPr/>
          </p:nvGrpSpPr>
          <p:grpSpPr>
            <a:xfrm>
              <a:off x="627791" y="3780431"/>
              <a:ext cx="4572007" cy="1766499"/>
              <a:chOff x="-6" y="3780431"/>
              <a:chExt cx="4572007" cy="1766499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EE1A5712-4A6B-4C1F-BAA0-F21414614E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9808" y="3780431"/>
                <a:ext cx="0" cy="14193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70843FAF-D925-45F6-9051-DED53836D407}"/>
                  </a:ext>
                </a:extLst>
              </p:cNvPr>
              <p:cNvCxnSpPr/>
              <p:nvPr/>
            </p:nvCxnSpPr>
            <p:spPr>
              <a:xfrm>
                <a:off x="846161" y="5172501"/>
                <a:ext cx="33846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299C3DA-F62C-4BD3-AD3D-C92A561AD09B}"/>
                  </a:ext>
                </a:extLst>
              </p:cNvPr>
              <p:cNvCxnSpPr/>
              <p:nvPr/>
            </p:nvCxnSpPr>
            <p:spPr>
              <a:xfrm flipV="1">
                <a:off x="859808" y="4612943"/>
                <a:ext cx="1269243" cy="58685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Freeform: Shape 12">
                <a:extLst>
                  <a:ext uri="{FF2B5EF4-FFF2-40B4-BE49-F238E27FC236}">
                    <a16:creationId xmlns:a16="http://schemas.microsoft.com/office/drawing/2014/main" id="{C9B61CC3-8B2F-40DF-AED9-A895955F9B2F}"/>
                  </a:ext>
                </a:extLst>
              </p:cNvPr>
              <p:cNvSpPr/>
              <p:nvPr/>
            </p:nvSpPr>
            <p:spPr>
              <a:xfrm>
                <a:off x="2115403" y="4612943"/>
                <a:ext cx="1173707" cy="573206"/>
              </a:xfrm>
              <a:custGeom>
                <a:avLst/>
                <a:gdLst>
                  <a:gd name="connsiteX0" fmla="*/ 0 w 1173707"/>
                  <a:gd name="connsiteY0" fmla="*/ 0 h 573206"/>
                  <a:gd name="connsiteX1" fmla="*/ 395785 w 1173707"/>
                  <a:gd name="connsiteY1" fmla="*/ 300251 h 573206"/>
                  <a:gd name="connsiteX2" fmla="*/ 1173707 w 1173707"/>
                  <a:gd name="connsiteY2" fmla="*/ 573206 h 573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3707" h="573206">
                    <a:moveTo>
                      <a:pt x="0" y="0"/>
                    </a:moveTo>
                    <a:cubicBezTo>
                      <a:pt x="100083" y="102358"/>
                      <a:pt x="200167" y="204717"/>
                      <a:pt x="395785" y="300251"/>
                    </a:cubicBezTo>
                    <a:cubicBezTo>
                      <a:pt x="591403" y="395785"/>
                      <a:pt x="882555" y="484495"/>
                      <a:pt x="1173707" y="573206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3EB3D72-FABC-42B8-A714-66C10F2B3B0F}"/>
                  </a:ext>
                </a:extLst>
              </p:cNvPr>
              <p:cNvCxnSpPr/>
              <p:nvPr/>
            </p:nvCxnSpPr>
            <p:spPr>
              <a:xfrm flipV="1">
                <a:off x="2115403" y="3780431"/>
                <a:ext cx="0" cy="141936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74C6E1D-A454-49E7-A0C4-BEDE797397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5403" y="3917565"/>
                <a:ext cx="1603611" cy="695378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E971547-E992-47F4-9625-30BEFD111C57}"/>
                  </a:ext>
                </a:extLst>
              </p:cNvPr>
              <p:cNvCxnSpPr>
                <a:stCxn id="11" idx="2"/>
              </p:cNvCxnSpPr>
              <p:nvPr/>
            </p:nvCxnSpPr>
            <p:spPr>
              <a:xfrm flipV="1">
                <a:off x="3289110" y="4107976"/>
                <a:ext cx="0" cy="1078173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2F6C62A9-7F86-4124-BC62-060AC94092C3}"/>
                  </a:ext>
                </a:extLst>
              </p:cNvPr>
              <p:cNvCxnSpPr/>
              <p:nvPr/>
            </p:nvCxnSpPr>
            <p:spPr>
              <a:xfrm flipV="1">
                <a:off x="2715904" y="4415050"/>
                <a:ext cx="0" cy="54591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F85872-6947-47B3-A28E-213E4250DE8C}"/>
                  </a:ext>
                </a:extLst>
              </p:cNvPr>
              <p:cNvSpPr txBox="1"/>
              <p:nvPr/>
            </p:nvSpPr>
            <p:spPr>
              <a:xfrm>
                <a:off x="2739791" y="4503339"/>
                <a:ext cx="354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D3ECED-4302-402B-B2CB-726B7B4CB061}"/>
                  </a:ext>
                </a:extLst>
              </p:cNvPr>
              <p:cNvSpPr txBox="1"/>
              <p:nvPr/>
            </p:nvSpPr>
            <p:spPr>
              <a:xfrm>
                <a:off x="2205183" y="3939808"/>
                <a:ext cx="832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VORTEX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03A2466-08E9-40D4-96C6-581989B28ED3}"/>
                      </a:ext>
                    </a:extLst>
                  </p:cNvPr>
                  <p:cNvSpPr txBox="1"/>
                  <p:nvPr/>
                </p:nvSpPr>
                <p:spPr>
                  <a:xfrm>
                    <a:off x="3370998" y="3948766"/>
                    <a:ext cx="120100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 smtClean="0"/>
                      <a:t>NORMAL</a:t>
                    </a:r>
                    <a:endParaRPr lang="en-US" sz="14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03A2466-08E9-40D4-96C6-581989B28E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0998" y="3948766"/>
                    <a:ext cx="1201003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23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A01875A-6884-491E-A868-64AE31FC1EE4}"/>
                      </a:ext>
                    </a:extLst>
                  </p:cNvPr>
                  <p:cNvSpPr txBox="1"/>
                  <p:nvPr/>
                </p:nvSpPr>
                <p:spPr>
                  <a:xfrm>
                    <a:off x="876874" y="3939808"/>
                    <a:ext cx="120185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/>
                      <a:t>MEISSNER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A01875A-6884-491E-A868-64AE31FC1E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6874" y="3939808"/>
                    <a:ext cx="1201851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3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7E2E0EA6-F7FC-427E-9C68-0C914D6C17B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1634" y="5208376"/>
                    <a:ext cx="35483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E2E0EA6-F7FC-427E-9C68-0C914D6C17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1634" y="5208376"/>
                    <a:ext cx="354833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224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836A657-6FBF-43A4-9A57-5793A16ABB3D}"/>
                      </a:ext>
                    </a:extLst>
                  </p:cNvPr>
                  <p:cNvSpPr txBox="1"/>
                  <p:nvPr/>
                </p:nvSpPr>
                <p:spPr>
                  <a:xfrm>
                    <a:off x="3063926" y="5198717"/>
                    <a:ext cx="45036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836A657-6FBF-43A4-9A57-5793A16ABB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63926" y="5198717"/>
                    <a:ext cx="450368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BBA3A5E-6DDE-4A52-A7CF-243C61BE2D86}"/>
                      </a:ext>
                    </a:extLst>
                  </p:cNvPr>
                  <p:cNvSpPr txBox="1"/>
                  <p:nvPr/>
                </p:nvSpPr>
                <p:spPr>
                  <a:xfrm>
                    <a:off x="-6" y="4415050"/>
                    <a:ext cx="71651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BBA3A5E-6DDE-4A52-A7CF-243C61BE2D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6" y="4415050"/>
                    <a:ext cx="71651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27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445119-0B5A-476B-8C8C-8596E757258D}"/>
                </a:ext>
              </a:extLst>
            </p:cNvPr>
            <p:cNvSpPr txBox="1"/>
            <p:nvPr/>
          </p:nvSpPr>
          <p:spPr>
            <a:xfrm>
              <a:off x="4848372" y="5001483"/>
              <a:ext cx="409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5301586-BF53-4F0F-97A5-35778C4ACBE3}"/>
              </a:ext>
            </a:extLst>
          </p:cNvPr>
          <p:cNvSpPr txBox="1"/>
          <p:nvPr/>
        </p:nvSpPr>
        <p:spPr>
          <a:xfrm>
            <a:off x="6378643" y="3210871"/>
            <a:ext cx="1603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Vortex density:</a:t>
            </a:r>
          </a:p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F5147B-1BDF-4874-BB62-125315D928CA}"/>
              </a:ext>
            </a:extLst>
          </p:cNvPr>
          <p:cNvGrpSpPr/>
          <p:nvPr/>
        </p:nvGrpSpPr>
        <p:grpSpPr>
          <a:xfrm>
            <a:off x="611059" y="4756158"/>
            <a:ext cx="1737360" cy="1554480"/>
            <a:chOff x="612700" y="5922226"/>
            <a:chExt cx="1737360" cy="155448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5C989F9-D7B0-49B7-B84A-A6B6F9BE1748}"/>
                </a:ext>
              </a:extLst>
            </p:cNvPr>
            <p:cNvSpPr/>
            <p:nvPr/>
          </p:nvSpPr>
          <p:spPr>
            <a:xfrm>
              <a:off x="612700" y="5922226"/>
              <a:ext cx="1737360" cy="15544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DC77A05-C6C1-48F4-BEFE-6752E80C43DB}"/>
                </a:ext>
              </a:extLst>
            </p:cNvPr>
            <p:cNvGrpSpPr/>
            <p:nvPr/>
          </p:nvGrpSpPr>
          <p:grpSpPr>
            <a:xfrm>
              <a:off x="804267" y="6043855"/>
              <a:ext cx="1366675" cy="336944"/>
              <a:chOff x="742500" y="6084326"/>
              <a:chExt cx="1366675" cy="336944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1B354CF-A7FA-4266-A181-A4508F1E89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2405" y="6096453"/>
                <a:ext cx="103641" cy="103641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85FC40F-35D4-47E9-A25D-E7247645C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4247" y="6096453"/>
                <a:ext cx="103641" cy="103641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BF54150-D67B-451E-925A-9540EE300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67793" y="6084328"/>
                <a:ext cx="103641" cy="103641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FFC85D28-92D4-4357-B1A5-C1604DF9CD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9635" y="6084327"/>
                <a:ext cx="103641" cy="103641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6E059C6-7DEC-43E8-BCC0-A64A9755CB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3752" y="6084326"/>
                <a:ext cx="103641" cy="10364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94F0BA5-63B5-4C0C-8FE2-0462693C5F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2500" y="6301212"/>
                <a:ext cx="103641" cy="103641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2BD6EE7-437D-480F-BD36-45A0846322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6046" y="6301211"/>
                <a:ext cx="103641" cy="103641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C476D37-8338-4344-B150-5D4D84702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34886" y="6314859"/>
                <a:ext cx="103641" cy="10364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C2F13A2D-A6A6-4773-8793-419277435F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7605" y="6314859"/>
                <a:ext cx="103641" cy="103641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F4DE509-4BF7-4EDB-BB1D-0885E74C0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52815" y="6317629"/>
                <a:ext cx="103641" cy="1036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61302D4-787A-4CEA-B429-8169E1E7A0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05534" y="6314859"/>
                <a:ext cx="103641" cy="103641"/>
              </a:xfrm>
              <a:prstGeom prst="rect">
                <a:avLst/>
              </a:prstGeom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032B5AA-BC6B-4C45-956A-5E59F6AE1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1147" y="6528763"/>
              <a:ext cx="1365622" cy="34140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94776DE-29B8-4005-A7C9-F13B76777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1146" y="6988105"/>
              <a:ext cx="1365622" cy="34140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8322EC4-39BB-41A2-8536-499DC255B092}"/>
                  </a:ext>
                </a:extLst>
              </p:cNvPr>
              <p:cNvSpPr txBox="1"/>
              <p:nvPr/>
            </p:nvSpPr>
            <p:spPr>
              <a:xfrm>
                <a:off x="2555257" y="4840938"/>
                <a:ext cx="3895807" cy="1470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=1.075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  <m:t>𝛷</m:t>
                                      </m:r>
                                    </m:e>
                                    <m:sub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=1.000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8322EC4-39BB-41A2-8536-499DC255B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257" y="4840938"/>
                <a:ext cx="3895807" cy="14700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A7B0D3A-0C3A-4978-8073-DBDB8FB6460B}"/>
              </a:ext>
            </a:extLst>
          </p:cNvPr>
          <p:cNvSpPr txBox="1"/>
          <p:nvPr/>
        </p:nvSpPr>
        <p:spPr>
          <a:xfrm>
            <a:off x="2296400" y="6398245"/>
            <a:ext cx="529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Triangle lattice more stable (barely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43B3D0F-D3DE-4073-A658-22DDACC928B3}"/>
              </a:ext>
            </a:extLst>
          </p:cNvPr>
          <p:cNvGrpSpPr/>
          <p:nvPr/>
        </p:nvGrpSpPr>
        <p:grpSpPr>
          <a:xfrm>
            <a:off x="4800600" y="4513575"/>
            <a:ext cx="7074401" cy="3459881"/>
            <a:chOff x="-1060617" y="7455303"/>
            <a:chExt cx="6913110" cy="345988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37D7046-1377-4E55-A479-2B2B67E742C1}"/>
                </a:ext>
              </a:extLst>
            </p:cNvPr>
            <p:cNvGrpSpPr/>
            <p:nvPr/>
          </p:nvGrpSpPr>
          <p:grpSpPr>
            <a:xfrm>
              <a:off x="-1060617" y="7455303"/>
              <a:ext cx="5268354" cy="3459881"/>
              <a:chOff x="-1060617" y="7455303"/>
              <a:chExt cx="5268354" cy="3459881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C31CE55-6135-440B-A4A8-E130D45DA901}"/>
                  </a:ext>
                </a:extLst>
              </p:cNvPr>
              <p:cNvGrpSpPr/>
              <p:nvPr/>
            </p:nvGrpSpPr>
            <p:grpSpPr>
              <a:xfrm>
                <a:off x="-1060617" y="8273264"/>
                <a:ext cx="4112043" cy="2178199"/>
                <a:chOff x="6018076" y="6138165"/>
                <a:chExt cx="4112043" cy="2178199"/>
              </a:xfrm>
              <a:pattFill prst="dkUpDiag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bg1"/>
                </a:bgClr>
              </a:pattFill>
            </p:grpSpPr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4EAFA245-B9F2-4792-9D49-435CAEE6C326}"/>
                    </a:ext>
                  </a:extLst>
                </p:cNvPr>
                <p:cNvSpPr/>
                <p:nvPr/>
              </p:nvSpPr>
              <p:spPr>
                <a:xfrm>
                  <a:off x="6018076" y="6138165"/>
                  <a:ext cx="4112043" cy="2178199"/>
                </a:xfrm>
                <a:prstGeom prst="arc">
                  <a:avLst/>
                </a:prstGeom>
                <a:grpFill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Arc 66">
                  <a:extLst>
                    <a:ext uri="{FF2B5EF4-FFF2-40B4-BE49-F238E27FC236}">
                      <a16:creationId xmlns:a16="http://schemas.microsoft.com/office/drawing/2014/main" id="{D0411475-709E-482D-BB28-1C3B560276AE}"/>
                    </a:ext>
                  </a:extLst>
                </p:cNvPr>
                <p:cNvSpPr/>
                <p:nvPr/>
              </p:nvSpPr>
              <p:spPr>
                <a:xfrm>
                  <a:off x="6038827" y="6581518"/>
                  <a:ext cx="4091292" cy="1291492"/>
                </a:xfrm>
                <a:prstGeom prst="arc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CAAFAF08-C86B-424D-9295-E97F9CA4AB96}"/>
                  </a:ext>
                </a:extLst>
              </p:cNvPr>
              <p:cNvCxnSpPr/>
              <p:nvPr/>
            </p:nvCxnSpPr>
            <p:spPr>
              <a:xfrm flipV="1">
                <a:off x="1009766" y="7472188"/>
                <a:ext cx="0" cy="19038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C49FDCAA-829E-471D-AF6E-218380EF535F}"/>
                  </a:ext>
                </a:extLst>
              </p:cNvPr>
              <p:cNvCxnSpPr/>
              <p:nvPr/>
            </p:nvCxnSpPr>
            <p:spPr>
              <a:xfrm>
                <a:off x="1009766" y="9362364"/>
                <a:ext cx="269756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F42F7506-D1B1-418E-B99E-D57B6155FA2D}"/>
                  </a:ext>
                </a:extLst>
              </p:cNvPr>
              <p:cNvSpPr/>
              <p:nvPr/>
            </p:nvSpPr>
            <p:spPr>
              <a:xfrm>
                <a:off x="-994509" y="7818181"/>
                <a:ext cx="4045935" cy="3097003"/>
              </a:xfrm>
              <a:prstGeom prst="arc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2F88571C-D109-4F62-8F2B-727243AC8F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22362" y="8692367"/>
                <a:ext cx="0" cy="31770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6AB960FB-0D99-4267-A72E-96167FAA4C54}"/>
                  </a:ext>
                </a:extLst>
              </p:cNvPr>
              <p:cNvCxnSpPr/>
              <p:nvPr/>
            </p:nvCxnSpPr>
            <p:spPr>
              <a:xfrm>
                <a:off x="2222362" y="8304423"/>
                <a:ext cx="0" cy="328387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D7FB414-CF5A-4097-8FBC-0A8E84DDB2DF}"/>
                  </a:ext>
                </a:extLst>
              </p:cNvPr>
              <p:cNvCxnSpPr/>
              <p:nvPr/>
            </p:nvCxnSpPr>
            <p:spPr>
              <a:xfrm>
                <a:off x="2222362" y="7894683"/>
                <a:ext cx="0" cy="35433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58DDC05-EA66-44DC-AB85-B5B1002CDB58}"/>
                  </a:ext>
                </a:extLst>
              </p:cNvPr>
              <p:cNvSpPr txBox="1"/>
              <p:nvPr/>
            </p:nvSpPr>
            <p:spPr>
              <a:xfrm>
                <a:off x="1053275" y="7912245"/>
                <a:ext cx="10372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SURFACE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0CF72C6-BF13-4C10-8569-CCB69ED4D3EA}"/>
                  </a:ext>
                </a:extLst>
              </p:cNvPr>
              <p:cNvSpPr txBox="1"/>
              <p:nvPr/>
            </p:nvSpPr>
            <p:spPr>
              <a:xfrm>
                <a:off x="1050118" y="8906760"/>
                <a:ext cx="1021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MEISSNER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2333BEE5-B58B-42AA-9319-6B0CB98E0E4C}"/>
                      </a:ext>
                    </a:extLst>
                  </p:cNvPr>
                  <p:cNvSpPr txBox="1"/>
                  <p:nvPr/>
                </p:nvSpPr>
                <p:spPr>
                  <a:xfrm>
                    <a:off x="534374" y="7590932"/>
                    <a:ext cx="459170" cy="3944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2333BEE5-B58B-42AA-9319-6B0CB98E0E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374" y="7590932"/>
                    <a:ext cx="459170" cy="39440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8556525A-23D7-43DD-85B7-A38B3D528BE2}"/>
                      </a:ext>
                    </a:extLst>
                  </p:cNvPr>
                  <p:cNvSpPr txBox="1"/>
                  <p:nvPr/>
                </p:nvSpPr>
                <p:spPr>
                  <a:xfrm>
                    <a:off x="507089" y="8047297"/>
                    <a:ext cx="459169" cy="3931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8556525A-23D7-43DD-85B7-A38B3D528B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089" y="8047297"/>
                    <a:ext cx="459169" cy="3931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73A4E4B9-4C81-4CDE-A2AF-A2C27EC4DDF8}"/>
                      </a:ext>
                    </a:extLst>
                  </p:cNvPr>
                  <p:cNvSpPr txBox="1"/>
                  <p:nvPr/>
                </p:nvSpPr>
                <p:spPr>
                  <a:xfrm>
                    <a:off x="476227" y="8499002"/>
                    <a:ext cx="600502" cy="3931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73A4E4B9-4C81-4CDE-A2AF-A2C27EC4DD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227" y="8499002"/>
                    <a:ext cx="600502" cy="3931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3EA3BE31-B40D-4E34-A069-3A9E9AF89209}"/>
                      </a:ext>
                    </a:extLst>
                  </p:cNvPr>
                  <p:cNvSpPr txBox="1"/>
                  <p:nvPr/>
                </p:nvSpPr>
                <p:spPr>
                  <a:xfrm>
                    <a:off x="2902022" y="9325526"/>
                    <a:ext cx="29880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3EA3BE31-B40D-4E34-A069-3A9E9AF892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22" y="9325526"/>
                    <a:ext cx="298808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122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18CCE090-DC87-4107-B0BE-5B3BB53CE6E8}"/>
                      </a:ext>
                    </a:extLst>
                  </p:cNvPr>
                  <p:cNvSpPr txBox="1"/>
                  <p:nvPr/>
                </p:nvSpPr>
                <p:spPr>
                  <a:xfrm>
                    <a:off x="3695945" y="9177697"/>
                    <a:ext cx="51179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18CCE090-DC87-4107-B0BE-5B3BB53CE6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5945" y="9177697"/>
                    <a:ext cx="511792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215D6FE-A63D-4029-9559-B74C58F5A69D}"/>
                  </a:ext>
                </a:extLst>
              </p:cNvPr>
              <p:cNvSpPr txBox="1"/>
              <p:nvPr/>
            </p:nvSpPr>
            <p:spPr>
              <a:xfrm>
                <a:off x="1061586" y="7455303"/>
                <a:ext cx="13389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NORMAL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5FD76EC-4728-4119-98D1-6BB4F5C246A5}"/>
                  </a:ext>
                </a:extLst>
              </p:cNvPr>
              <p:cNvSpPr txBox="1"/>
              <p:nvPr/>
            </p:nvSpPr>
            <p:spPr>
              <a:xfrm>
                <a:off x="1074026" y="8378064"/>
                <a:ext cx="7915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VORTEX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311B51-8D9E-49AA-97CD-07584208AC53}"/>
                </a:ext>
              </a:extLst>
            </p:cNvPr>
            <p:cNvSpPr txBox="1"/>
            <p:nvPr/>
          </p:nvSpPr>
          <p:spPr>
            <a:xfrm>
              <a:off x="2632506" y="7834738"/>
              <a:ext cx="2740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nucleation of SC at surface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7B0E35D-D5FA-4B91-BA59-5963C9135697}"/>
                </a:ext>
              </a:extLst>
            </p:cNvPr>
            <p:cNvSpPr txBox="1"/>
            <p:nvPr/>
          </p:nvSpPr>
          <p:spPr>
            <a:xfrm>
              <a:off x="2951619" y="8257312"/>
              <a:ext cx="2575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nucleation of SC in bulk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C9244C7-315A-449B-AB14-06DEA3592AEA}"/>
                </a:ext>
              </a:extLst>
            </p:cNvPr>
            <p:cNvSpPr txBox="1"/>
            <p:nvPr/>
          </p:nvSpPr>
          <p:spPr>
            <a:xfrm>
              <a:off x="3277296" y="8748168"/>
              <a:ext cx="2575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flux entry into SC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8094592" y="3057239"/>
                <a:ext cx="969753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592" y="3057239"/>
                <a:ext cx="969753" cy="65768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2778927" y="6068341"/>
            <a:ext cx="91440" cy="91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429000" y="177756"/>
                <a:ext cx="47819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&gt;"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field penetrates in discrete vortices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77756"/>
                <a:ext cx="4781950" cy="369332"/>
              </a:xfrm>
              <a:prstGeom prst="rect">
                <a:avLst/>
              </a:prstGeom>
              <a:blipFill>
                <a:blip r:embed="rId19"/>
                <a:stretch>
                  <a:fillRect t="-8197" r="-38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97852" y="1220319"/>
                <a:ext cx="8489950" cy="532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(1)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&gt;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   negative surface energy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   maximize N-S interface area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52" y="1220319"/>
                <a:ext cx="8489950" cy="532838"/>
              </a:xfrm>
              <a:prstGeom prst="rect">
                <a:avLst/>
              </a:prstGeom>
              <a:blipFill>
                <a:blip r:embed="rId20"/>
                <a:stretch>
                  <a:fillRect l="-574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41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3" grpId="0"/>
      <p:bldP spid="40" grpId="0"/>
      <p:bldP spid="41" grpId="0"/>
      <p:bldP spid="68" grpId="0"/>
      <p:bldP spid="69" grpId="0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9E892F-23F1-43CB-976C-53640DF84E81}"/>
              </a:ext>
            </a:extLst>
          </p:cNvPr>
          <p:cNvSpPr txBox="1"/>
          <p:nvPr/>
        </p:nvSpPr>
        <p:spPr>
          <a:xfrm>
            <a:off x="798393" y="313899"/>
            <a:ext cx="21972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VORTEX STRUCTURE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734E1-E994-4635-A288-B47B483A0C80}"/>
              </a:ext>
            </a:extLst>
          </p:cNvPr>
          <p:cNvSpPr txBox="1"/>
          <p:nvPr/>
        </p:nvSpPr>
        <p:spPr>
          <a:xfrm>
            <a:off x="3317481" y="293503"/>
            <a:ext cx="191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Abrikosov</a:t>
            </a:r>
            <a:r>
              <a:rPr lang="en-US" dirty="0"/>
              <a:t> vortex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5FC636-EF08-49A0-9F5A-F0BB27C679B8}"/>
              </a:ext>
            </a:extLst>
          </p:cNvPr>
          <p:cNvSpPr txBox="1"/>
          <p:nvPr/>
        </p:nvSpPr>
        <p:spPr>
          <a:xfrm>
            <a:off x="1069108" y="936014"/>
            <a:ext cx="3240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BCF3807-531D-425C-9D29-A56D70FBAAB8}"/>
              </a:ext>
            </a:extLst>
          </p:cNvPr>
          <p:cNvGrpSpPr/>
          <p:nvPr/>
        </p:nvGrpSpPr>
        <p:grpSpPr>
          <a:xfrm>
            <a:off x="698888" y="3695978"/>
            <a:ext cx="1450849" cy="2039259"/>
            <a:chOff x="753472" y="5036409"/>
            <a:chExt cx="1450849" cy="203925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C33653E-F52C-4762-AC67-8DEB7A0D7DB0}"/>
                </a:ext>
              </a:extLst>
            </p:cNvPr>
            <p:cNvGrpSpPr/>
            <p:nvPr/>
          </p:nvGrpSpPr>
          <p:grpSpPr>
            <a:xfrm>
              <a:off x="924161" y="5036409"/>
              <a:ext cx="1280160" cy="1280160"/>
              <a:chOff x="1418821" y="5336211"/>
              <a:chExt cx="1280160" cy="1280160"/>
            </a:xfrm>
          </p:grpSpPr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87C9E0DE-2651-42A7-B6F1-1860FB564A02}"/>
                  </a:ext>
                </a:extLst>
              </p:cNvPr>
              <p:cNvSpPr/>
              <p:nvPr/>
            </p:nvSpPr>
            <p:spPr>
              <a:xfrm rot="2971109">
                <a:off x="1647422" y="5564811"/>
                <a:ext cx="822960" cy="822960"/>
              </a:xfrm>
              <a:prstGeom prst="arc">
                <a:avLst>
                  <a:gd name="adj1" fmla="val 16200000"/>
                  <a:gd name="adj2" fmla="val 14900562"/>
                </a:avLst>
              </a:prstGeom>
              <a:ln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F554C2FB-DC04-4365-988B-38195E00570A}"/>
                  </a:ext>
                </a:extLst>
              </p:cNvPr>
              <p:cNvSpPr/>
              <p:nvPr/>
            </p:nvSpPr>
            <p:spPr>
              <a:xfrm rot="3178326">
                <a:off x="1418821" y="5336211"/>
                <a:ext cx="1280160" cy="1280160"/>
              </a:xfrm>
              <a:prstGeom prst="arc">
                <a:avLst>
                  <a:gd name="adj1" fmla="val 16200000"/>
                  <a:gd name="adj2" fmla="val 14578872"/>
                </a:avLst>
              </a:prstGeom>
              <a:ln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009B584-60C5-4365-BD09-34C34605BA5E}"/>
                  </a:ext>
                </a:extLst>
              </p:cNvPr>
              <p:cNvSpPr/>
              <p:nvPr/>
            </p:nvSpPr>
            <p:spPr>
              <a:xfrm>
                <a:off x="1876021" y="5793411"/>
                <a:ext cx="365760" cy="365760"/>
              </a:xfrm>
              <a:prstGeom prst="ellipse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Connector: Curved 54">
              <a:extLst>
                <a:ext uri="{FF2B5EF4-FFF2-40B4-BE49-F238E27FC236}">
                  <a16:creationId xmlns:a16="http://schemas.microsoft.com/office/drawing/2014/main" id="{DD4326E7-7120-493F-BBBA-0217292A41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9871" y="5725727"/>
              <a:ext cx="419878" cy="980609"/>
            </a:xfrm>
            <a:prstGeom prst="curved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891F2DB-25B5-43D3-AE4D-50BD89DCBB08}"/>
                    </a:ext>
                  </a:extLst>
                </p:cNvPr>
                <p:cNvSpPr txBox="1"/>
                <p:nvPr/>
              </p:nvSpPr>
              <p:spPr>
                <a:xfrm>
                  <a:off x="753472" y="6706336"/>
                  <a:ext cx="11126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core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891F2DB-25B5-43D3-AE4D-50BD89DCB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472" y="6706336"/>
                  <a:ext cx="1112676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4945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673B7C9-6A50-4349-B121-F63223C88A4E}"/>
                  </a:ext>
                </a:extLst>
              </p:cNvPr>
              <p:cNvSpPr txBox="1"/>
              <p:nvPr/>
            </p:nvSpPr>
            <p:spPr>
              <a:xfrm>
                <a:off x="7326794" y="5170057"/>
                <a:ext cx="4560406" cy="1227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Near core, dominated </a:t>
                </a:r>
                <a:r>
                  <a:rPr lang="en-US" dirty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𝑚𝑐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acc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𝑑𝑙</m:t>
                            </m:r>
                          </m:e>
                        </m:acc>
                      </m:e>
                    </m:nary>
                  </m:oMath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Far </a:t>
                </a:r>
                <a:r>
                  <a:rPr lang="en-US" dirty="0"/>
                  <a:t>away,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’ dominated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𝑑𝑙</m:t>
                            </m:r>
                          </m:e>
                        </m:acc>
                      </m:e>
                    </m:nary>
                  </m:oMath>
                </a14:m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Quantization  </a:t>
                </a:r>
                <a:r>
                  <a:rPr lang="en-US" dirty="0" smtClean="0">
                    <a:sym typeface="Wingdings" panose="05000000000000000000" pitchFamily="2" charset="2"/>
                  </a:rPr>
                  <a:t>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at </a:t>
                </a:r>
                <a:r>
                  <a:rPr lang="en-US" dirty="0"/>
                  <a:t>all r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673B7C9-6A50-4349-B121-F63223C88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794" y="5170057"/>
                <a:ext cx="4560406" cy="1227003"/>
              </a:xfrm>
              <a:prstGeom prst="rect">
                <a:avLst/>
              </a:prstGeom>
              <a:blipFill>
                <a:blip r:embed="rId14"/>
                <a:stretch>
                  <a:fillRect l="-1203" t="-41294" b="-35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4993364" y="325430"/>
            <a:ext cx="7441174" cy="3190914"/>
            <a:chOff x="3968270" y="275738"/>
            <a:chExt cx="7441174" cy="3190914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33D8D742-2BE7-403F-ABFC-6D1552793493}"/>
                </a:ext>
              </a:extLst>
            </p:cNvPr>
            <p:cNvSpPr/>
            <p:nvPr/>
          </p:nvSpPr>
          <p:spPr>
            <a:xfrm>
              <a:off x="3968270" y="1380299"/>
              <a:ext cx="3697791" cy="2086353"/>
            </a:xfrm>
            <a:prstGeom prst="arc">
              <a:avLst/>
            </a:prstGeom>
            <a:ln w="28575">
              <a:solidFill>
                <a:srgbClr val="000099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7F98EB3-2843-483C-AF8C-1F32672D37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0192" y="275738"/>
              <a:ext cx="0" cy="21477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EEED87C-8E55-47E4-87D3-2C1C9137CE3D}"/>
                </a:ext>
              </a:extLst>
            </p:cNvPr>
            <p:cNvCxnSpPr/>
            <p:nvPr/>
          </p:nvCxnSpPr>
          <p:spPr>
            <a:xfrm>
              <a:off x="5766920" y="2423477"/>
              <a:ext cx="37865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Freeform: Shape 18">
              <a:extLst>
                <a:ext uri="{FF2B5EF4-FFF2-40B4-BE49-F238E27FC236}">
                  <a16:creationId xmlns:a16="http://schemas.microsoft.com/office/drawing/2014/main" id="{B44A06F2-7FE8-427A-AD0C-20972C53C031}"/>
                </a:ext>
              </a:extLst>
            </p:cNvPr>
            <p:cNvSpPr/>
            <p:nvPr/>
          </p:nvSpPr>
          <p:spPr>
            <a:xfrm>
              <a:off x="5778735" y="1581980"/>
              <a:ext cx="1101945" cy="843509"/>
            </a:xfrm>
            <a:custGeom>
              <a:avLst/>
              <a:gdLst>
                <a:gd name="connsiteX0" fmla="*/ 0 w 996286"/>
                <a:gd name="connsiteY0" fmla="*/ 668740 h 668740"/>
                <a:gd name="connsiteX1" fmla="*/ 586854 w 996286"/>
                <a:gd name="connsiteY1" fmla="*/ 382137 h 668740"/>
                <a:gd name="connsiteX2" fmla="*/ 996286 w 996286"/>
                <a:gd name="connsiteY2" fmla="*/ 0 h 66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286" h="668740">
                  <a:moveTo>
                    <a:pt x="0" y="668740"/>
                  </a:moveTo>
                  <a:cubicBezTo>
                    <a:pt x="210403" y="581167"/>
                    <a:pt x="420806" y="493594"/>
                    <a:pt x="586854" y="382137"/>
                  </a:cubicBezTo>
                  <a:cubicBezTo>
                    <a:pt x="752902" y="270680"/>
                    <a:pt x="874594" y="135340"/>
                    <a:pt x="996286" y="0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1">
              <a:extLst>
                <a:ext uri="{FF2B5EF4-FFF2-40B4-BE49-F238E27FC236}">
                  <a16:creationId xmlns:a16="http://schemas.microsoft.com/office/drawing/2014/main" id="{FB62DACD-0AFE-48BF-8B1A-8CE86E5F2A20}"/>
                </a:ext>
              </a:extLst>
            </p:cNvPr>
            <p:cNvSpPr/>
            <p:nvPr/>
          </p:nvSpPr>
          <p:spPr>
            <a:xfrm>
              <a:off x="6883655" y="889388"/>
              <a:ext cx="1523492" cy="690340"/>
            </a:xfrm>
            <a:custGeom>
              <a:avLst/>
              <a:gdLst>
                <a:gd name="connsiteX0" fmla="*/ 0 w 1405719"/>
                <a:gd name="connsiteY0" fmla="*/ 614149 h 614149"/>
                <a:gd name="connsiteX1" fmla="*/ 409433 w 1405719"/>
                <a:gd name="connsiteY1" fmla="*/ 136478 h 614149"/>
                <a:gd name="connsiteX2" fmla="*/ 736979 w 1405719"/>
                <a:gd name="connsiteY2" fmla="*/ 0 h 614149"/>
                <a:gd name="connsiteX3" fmla="*/ 1078173 w 1405719"/>
                <a:gd name="connsiteY3" fmla="*/ 136478 h 614149"/>
                <a:gd name="connsiteX4" fmla="*/ 1405719 w 1405719"/>
                <a:gd name="connsiteY4" fmla="*/ 614149 h 6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5719" h="614149">
                  <a:moveTo>
                    <a:pt x="0" y="614149"/>
                  </a:moveTo>
                  <a:cubicBezTo>
                    <a:pt x="143301" y="426492"/>
                    <a:pt x="286603" y="238836"/>
                    <a:pt x="409433" y="136478"/>
                  </a:cubicBezTo>
                  <a:cubicBezTo>
                    <a:pt x="532263" y="34120"/>
                    <a:pt x="625522" y="0"/>
                    <a:pt x="736979" y="0"/>
                  </a:cubicBezTo>
                  <a:cubicBezTo>
                    <a:pt x="848436" y="0"/>
                    <a:pt x="966716" y="34120"/>
                    <a:pt x="1078173" y="136478"/>
                  </a:cubicBezTo>
                  <a:cubicBezTo>
                    <a:pt x="1189630" y="238836"/>
                    <a:pt x="1297674" y="426492"/>
                    <a:pt x="1405719" y="614149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23">
              <a:extLst>
                <a:ext uri="{FF2B5EF4-FFF2-40B4-BE49-F238E27FC236}">
                  <a16:creationId xmlns:a16="http://schemas.microsoft.com/office/drawing/2014/main" id="{E00BCDAD-9BDB-45C1-9F5A-2F3053A43CD6}"/>
                </a:ext>
              </a:extLst>
            </p:cNvPr>
            <p:cNvSpPr/>
            <p:nvPr/>
          </p:nvSpPr>
          <p:spPr>
            <a:xfrm>
              <a:off x="7194271" y="459841"/>
              <a:ext cx="329484" cy="690339"/>
            </a:xfrm>
            <a:custGeom>
              <a:avLst/>
              <a:gdLst>
                <a:gd name="connsiteX0" fmla="*/ 0 w 259307"/>
                <a:gd name="connsiteY0" fmla="*/ 614149 h 614149"/>
                <a:gd name="connsiteX1" fmla="*/ 204716 w 259307"/>
                <a:gd name="connsiteY1" fmla="*/ 232012 h 614149"/>
                <a:gd name="connsiteX2" fmla="*/ 259307 w 259307"/>
                <a:gd name="connsiteY2" fmla="*/ 0 h 6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307" h="614149">
                  <a:moveTo>
                    <a:pt x="0" y="614149"/>
                  </a:moveTo>
                  <a:cubicBezTo>
                    <a:pt x="80749" y="474259"/>
                    <a:pt x="161498" y="334370"/>
                    <a:pt x="204716" y="232012"/>
                  </a:cubicBezTo>
                  <a:cubicBezTo>
                    <a:pt x="247934" y="129654"/>
                    <a:pt x="253620" y="64827"/>
                    <a:pt x="259307" y="0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05CC6F-AF4B-438F-8E33-EA1DFCD6C382}"/>
                </a:ext>
              </a:extLst>
            </p:cNvPr>
            <p:cNvSpPr txBox="1"/>
            <p:nvPr/>
          </p:nvSpPr>
          <p:spPr>
            <a:xfrm>
              <a:off x="8136458" y="761579"/>
              <a:ext cx="325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0C521B-AB06-42DF-9C9B-D4D152651F72}"/>
                </a:ext>
              </a:extLst>
            </p:cNvPr>
            <p:cNvSpPr txBox="1"/>
            <p:nvPr/>
          </p:nvSpPr>
          <p:spPr>
            <a:xfrm>
              <a:off x="8416709" y="287927"/>
              <a:ext cx="25958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B2ED84-5D07-484D-ABB3-87E9D5D1323F}"/>
                </a:ext>
              </a:extLst>
            </p:cNvPr>
            <p:cNvSpPr txBox="1"/>
            <p:nvPr/>
          </p:nvSpPr>
          <p:spPr>
            <a:xfrm>
              <a:off x="5811296" y="2208691"/>
              <a:ext cx="3668213" cy="415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	  I	    I	      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21E4CBF-83FA-4157-8D00-65C814E34AE4}"/>
                    </a:ext>
                  </a:extLst>
                </p:cNvPr>
                <p:cNvSpPr txBox="1"/>
                <p:nvPr/>
              </p:nvSpPr>
              <p:spPr>
                <a:xfrm>
                  <a:off x="5930344" y="2496270"/>
                  <a:ext cx="399363" cy="415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21E4CBF-83FA-4157-8D00-65C814E34A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0344" y="2496270"/>
                  <a:ext cx="399363" cy="41515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1EB1599-7896-4274-9126-11B163D20134}"/>
                    </a:ext>
                  </a:extLst>
                </p:cNvPr>
                <p:cNvSpPr txBox="1"/>
                <p:nvPr/>
              </p:nvSpPr>
              <p:spPr>
                <a:xfrm>
                  <a:off x="9037297" y="2490964"/>
                  <a:ext cx="316162" cy="415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1EB1599-7896-4274-9126-11B163D201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7297" y="2490964"/>
                  <a:ext cx="316162" cy="41515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FA33FDF-B7D3-40AA-8E0B-4AF791C97528}"/>
                    </a:ext>
                  </a:extLst>
                </p:cNvPr>
                <p:cNvSpPr txBox="1"/>
                <p:nvPr/>
              </p:nvSpPr>
              <p:spPr>
                <a:xfrm>
                  <a:off x="6963001" y="2495188"/>
                  <a:ext cx="316162" cy="415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FA33FDF-B7D3-40AA-8E0B-4AF791C975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3001" y="2495188"/>
                  <a:ext cx="316162" cy="415152"/>
                </a:xfrm>
                <a:prstGeom prst="rect">
                  <a:avLst/>
                </a:prstGeom>
                <a:blipFill>
                  <a:blip r:embed="rId17"/>
                  <a:stretch>
                    <a:fillRect l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9635D4C-1607-45FB-9FE5-3745493AEFA4}"/>
                    </a:ext>
                  </a:extLst>
                </p:cNvPr>
                <p:cNvSpPr txBox="1"/>
                <p:nvPr/>
              </p:nvSpPr>
              <p:spPr>
                <a:xfrm>
                  <a:off x="7916748" y="2498599"/>
                  <a:ext cx="417489" cy="415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9635D4C-1607-45FB-9FE5-3745493AEF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748" y="2498599"/>
                  <a:ext cx="417489" cy="415149"/>
                </a:xfrm>
                <a:prstGeom prst="rect">
                  <a:avLst/>
                </a:prstGeom>
                <a:blipFill>
                  <a:blip r:embed="rId18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EF472B0-BE29-49F2-8A46-787A09B6ABF3}"/>
                    </a:ext>
                  </a:extLst>
                </p:cNvPr>
                <p:cNvSpPr txBox="1"/>
                <p:nvPr/>
              </p:nvSpPr>
              <p:spPr>
                <a:xfrm>
                  <a:off x="9982200" y="1047437"/>
                  <a:ext cx="1066800" cy="500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0099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EF472B0-BE29-49F2-8A46-787A09B6AB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2200" y="1047437"/>
                  <a:ext cx="1066800" cy="50071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2CE1214-9C70-408F-9850-3039AE33111D}"/>
                    </a:ext>
                  </a:extLst>
                </p:cNvPr>
                <p:cNvSpPr txBox="1"/>
                <p:nvPr/>
              </p:nvSpPr>
              <p:spPr>
                <a:xfrm>
                  <a:off x="9461021" y="1135274"/>
                  <a:ext cx="7543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00099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2CE1214-9C70-408F-9850-3039AE331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021" y="1135274"/>
                  <a:ext cx="754351" cy="369332"/>
                </a:xfrm>
                <a:prstGeom prst="rect">
                  <a:avLst/>
                </a:prstGeom>
                <a:blipFill>
                  <a:blip r:embed="rId2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D894DF-1FCC-47B3-894C-8B03C86179B0}"/>
                </a:ext>
              </a:extLst>
            </p:cNvPr>
            <p:cNvSpPr txBox="1"/>
            <p:nvPr/>
          </p:nvSpPr>
          <p:spPr>
            <a:xfrm>
              <a:off x="9559546" y="2215901"/>
              <a:ext cx="316162" cy="415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C279E47-BF80-4CFE-8254-F5D4AA148638}"/>
                    </a:ext>
                  </a:extLst>
                </p:cNvPr>
                <p:cNvSpPr txBox="1"/>
                <p:nvPr/>
              </p:nvSpPr>
              <p:spPr>
                <a:xfrm>
                  <a:off x="8022334" y="645382"/>
                  <a:ext cx="1456572" cy="576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func>
                          <m:funcPr>
                            <m:ctrlP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C279E47-BF80-4CFE-8254-F5D4AA1486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2334" y="645382"/>
                  <a:ext cx="1456572" cy="576376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Freeform: Shape 18">
              <a:extLst>
                <a:ext uri="{FF2B5EF4-FFF2-40B4-BE49-F238E27FC236}">
                  <a16:creationId xmlns:a16="http://schemas.microsoft.com/office/drawing/2014/main" id="{B44A06F2-7FE8-427A-AD0C-20972C53C031}"/>
                </a:ext>
              </a:extLst>
            </p:cNvPr>
            <p:cNvSpPr/>
            <p:nvPr/>
          </p:nvSpPr>
          <p:spPr>
            <a:xfrm flipH="1">
              <a:off x="8408760" y="1584640"/>
              <a:ext cx="906419" cy="831628"/>
            </a:xfrm>
            <a:custGeom>
              <a:avLst/>
              <a:gdLst>
                <a:gd name="connsiteX0" fmla="*/ 0 w 996286"/>
                <a:gd name="connsiteY0" fmla="*/ 668740 h 668740"/>
                <a:gd name="connsiteX1" fmla="*/ 586854 w 996286"/>
                <a:gd name="connsiteY1" fmla="*/ 382137 h 668740"/>
                <a:gd name="connsiteX2" fmla="*/ 996286 w 996286"/>
                <a:gd name="connsiteY2" fmla="*/ 0 h 66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286" h="668740">
                  <a:moveTo>
                    <a:pt x="0" y="668740"/>
                  </a:moveTo>
                  <a:cubicBezTo>
                    <a:pt x="210403" y="581167"/>
                    <a:pt x="420806" y="493594"/>
                    <a:pt x="586854" y="382137"/>
                  </a:cubicBezTo>
                  <a:cubicBezTo>
                    <a:pt x="752902" y="270680"/>
                    <a:pt x="874594" y="135340"/>
                    <a:pt x="996286" y="0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33D8D742-2BE7-403F-ABFC-6D1552793493}"/>
                </a:ext>
              </a:extLst>
            </p:cNvPr>
            <p:cNvSpPr/>
            <p:nvPr/>
          </p:nvSpPr>
          <p:spPr>
            <a:xfrm flipH="1">
              <a:off x="7666061" y="1380299"/>
              <a:ext cx="3743383" cy="2086353"/>
            </a:xfrm>
            <a:prstGeom prst="arc">
              <a:avLst/>
            </a:prstGeom>
            <a:ln w="28575">
              <a:solidFill>
                <a:srgbClr val="000099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23">
              <a:extLst>
                <a:ext uri="{FF2B5EF4-FFF2-40B4-BE49-F238E27FC236}">
                  <a16:creationId xmlns:a16="http://schemas.microsoft.com/office/drawing/2014/main" id="{E00BCDAD-9BDB-45C1-9F5A-2F3053A43CD6}"/>
                </a:ext>
              </a:extLst>
            </p:cNvPr>
            <p:cNvSpPr/>
            <p:nvPr/>
          </p:nvSpPr>
          <p:spPr>
            <a:xfrm flipH="1">
              <a:off x="7796630" y="459842"/>
              <a:ext cx="384952" cy="719412"/>
            </a:xfrm>
            <a:custGeom>
              <a:avLst/>
              <a:gdLst>
                <a:gd name="connsiteX0" fmla="*/ 0 w 259307"/>
                <a:gd name="connsiteY0" fmla="*/ 614149 h 614149"/>
                <a:gd name="connsiteX1" fmla="*/ 204716 w 259307"/>
                <a:gd name="connsiteY1" fmla="*/ 232012 h 614149"/>
                <a:gd name="connsiteX2" fmla="*/ 259307 w 259307"/>
                <a:gd name="connsiteY2" fmla="*/ 0 h 6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307" h="614149">
                  <a:moveTo>
                    <a:pt x="0" y="614149"/>
                  </a:moveTo>
                  <a:cubicBezTo>
                    <a:pt x="80749" y="474259"/>
                    <a:pt x="161498" y="334370"/>
                    <a:pt x="204716" y="232012"/>
                  </a:cubicBezTo>
                  <a:cubicBezTo>
                    <a:pt x="247934" y="129654"/>
                    <a:pt x="253620" y="64827"/>
                    <a:pt x="259307" y="0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98244" y="3581399"/>
            <a:ext cx="5696845" cy="3221629"/>
            <a:chOff x="1021786" y="3537433"/>
            <a:chExt cx="5696845" cy="32810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986BBA-0FB3-4EAB-90A1-D10274C19CC9}"/>
                </a:ext>
              </a:extLst>
            </p:cNvPr>
            <p:cNvGrpSpPr/>
            <p:nvPr/>
          </p:nvGrpSpPr>
          <p:grpSpPr>
            <a:xfrm>
              <a:off x="1021786" y="3537433"/>
              <a:ext cx="5696845" cy="3281098"/>
              <a:chOff x="1013216" y="4780027"/>
              <a:chExt cx="5696845" cy="3281098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41BA59C0-7651-463C-B7A4-98097CA3BF17}"/>
                  </a:ext>
                </a:extLst>
              </p:cNvPr>
              <p:cNvCxnSpPr/>
              <p:nvPr/>
            </p:nvCxnSpPr>
            <p:spPr>
              <a:xfrm flipV="1">
                <a:off x="3238745" y="4780027"/>
                <a:ext cx="0" cy="16753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756C25F7-61C3-4A06-A808-109418CE0E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8745" y="6455391"/>
                <a:ext cx="310746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Freeform: Shape 70">
                <a:extLst>
                  <a:ext uri="{FF2B5EF4-FFF2-40B4-BE49-F238E27FC236}">
                    <a16:creationId xmlns:a16="http://schemas.microsoft.com/office/drawing/2014/main" id="{8C8ECA3A-8532-46C4-9CD2-B01D6FE2B40E}"/>
                  </a:ext>
                </a:extLst>
              </p:cNvPr>
              <p:cNvSpPr/>
              <p:nvPr/>
            </p:nvSpPr>
            <p:spPr>
              <a:xfrm flipV="1">
                <a:off x="3212500" y="5125662"/>
                <a:ext cx="2792208" cy="1335420"/>
              </a:xfrm>
              <a:custGeom>
                <a:avLst/>
                <a:gdLst>
                  <a:gd name="connsiteX0" fmla="*/ 0 w 2429301"/>
                  <a:gd name="connsiteY0" fmla="*/ 4894 h 1028476"/>
                  <a:gd name="connsiteX1" fmla="*/ 191068 w 2429301"/>
                  <a:gd name="connsiteY1" fmla="*/ 18542 h 1028476"/>
                  <a:gd name="connsiteX2" fmla="*/ 504967 w 2429301"/>
                  <a:gd name="connsiteY2" fmla="*/ 155019 h 1028476"/>
                  <a:gd name="connsiteX3" fmla="*/ 928047 w 2429301"/>
                  <a:gd name="connsiteY3" fmla="*/ 414327 h 1028476"/>
                  <a:gd name="connsiteX4" fmla="*/ 1351128 w 2429301"/>
                  <a:gd name="connsiteY4" fmla="*/ 714577 h 1028476"/>
                  <a:gd name="connsiteX5" fmla="*/ 1842447 w 2429301"/>
                  <a:gd name="connsiteY5" fmla="*/ 946589 h 1028476"/>
                  <a:gd name="connsiteX6" fmla="*/ 2429301 w 2429301"/>
                  <a:gd name="connsiteY6" fmla="*/ 1028476 h 102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9301" h="1028476">
                    <a:moveTo>
                      <a:pt x="0" y="4894"/>
                    </a:moveTo>
                    <a:cubicBezTo>
                      <a:pt x="53453" y="-793"/>
                      <a:pt x="106907" y="-6479"/>
                      <a:pt x="191068" y="18542"/>
                    </a:cubicBezTo>
                    <a:cubicBezTo>
                      <a:pt x="275229" y="43563"/>
                      <a:pt x="382137" y="89055"/>
                      <a:pt x="504967" y="155019"/>
                    </a:cubicBezTo>
                    <a:cubicBezTo>
                      <a:pt x="627797" y="220983"/>
                      <a:pt x="787020" y="321067"/>
                      <a:pt x="928047" y="414327"/>
                    </a:cubicBezTo>
                    <a:cubicBezTo>
                      <a:pt x="1069074" y="507587"/>
                      <a:pt x="1198728" y="625867"/>
                      <a:pt x="1351128" y="714577"/>
                    </a:cubicBezTo>
                    <a:cubicBezTo>
                      <a:pt x="1503528" y="803287"/>
                      <a:pt x="1662752" y="894273"/>
                      <a:pt x="1842447" y="946589"/>
                    </a:cubicBezTo>
                    <a:cubicBezTo>
                      <a:pt x="2022142" y="998905"/>
                      <a:pt x="2225721" y="1013690"/>
                      <a:pt x="2429301" y="1028476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D02FC7C-0B65-4EA5-824F-3D47B0BDBB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2256" y="5096377"/>
                <a:ext cx="3236783" cy="15712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A1A86E10-D970-44C3-888C-3342478A90D1}"/>
                  </a:ext>
                </a:extLst>
              </p:cNvPr>
              <p:cNvCxnSpPr/>
              <p:nvPr/>
            </p:nvCxnSpPr>
            <p:spPr>
              <a:xfrm>
                <a:off x="4175746" y="5541061"/>
                <a:ext cx="0" cy="89500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5F6A5C10-F930-4631-BE3C-CACC6ED63B3B}"/>
                  </a:ext>
                </a:extLst>
              </p:cNvPr>
              <p:cNvCxnSpPr>
                <a:cxnSpLocks/>
                <a:endCxn id="44" idx="3"/>
              </p:cNvCxnSpPr>
              <p:nvPr/>
            </p:nvCxnSpPr>
            <p:spPr>
              <a:xfrm>
                <a:off x="5158775" y="5355892"/>
                <a:ext cx="12619" cy="1097306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4F7D89AA-3789-419E-8939-92325B7884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3915" y="5150914"/>
                <a:ext cx="0" cy="1250877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8D91B47-1E4B-4FB3-9E47-6E3CC275A424}"/>
                  </a:ext>
                </a:extLst>
              </p:cNvPr>
              <p:cNvSpPr txBox="1"/>
              <p:nvPr/>
            </p:nvSpPr>
            <p:spPr>
              <a:xfrm>
                <a:off x="3467341" y="6268532"/>
                <a:ext cx="17040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</a:t>
                </a:r>
                <a:r>
                  <a:rPr lang="en-US" dirty="0"/>
                  <a:t> </a:t>
                </a:r>
                <a:r>
                  <a:rPr lang="en-US" dirty="0" smtClean="0"/>
                  <a:t>              </a:t>
                </a:r>
                <a:r>
                  <a:rPr lang="en-US" dirty="0" err="1" smtClean="0"/>
                  <a:t>I</a:t>
                </a:r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CB97F6D-5BB1-458F-925B-976A0D59AFF4}"/>
                  </a:ext>
                </a:extLst>
              </p:cNvPr>
              <p:cNvSpPr txBox="1"/>
              <p:nvPr/>
            </p:nvSpPr>
            <p:spPr>
              <a:xfrm>
                <a:off x="1013216" y="7414794"/>
                <a:ext cx="13614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		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1F6197A8-3C60-4FE0-B5D4-324FFDD213A1}"/>
                      </a:ext>
                    </a:extLst>
                  </p:cNvPr>
                  <p:cNvSpPr txBox="1"/>
                  <p:nvPr/>
                </p:nvSpPr>
                <p:spPr>
                  <a:xfrm>
                    <a:off x="3545405" y="5546412"/>
                    <a:ext cx="828590" cy="3887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00009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1F6197A8-3C60-4FE0-B5D4-324FFDD213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5405" y="5546412"/>
                    <a:ext cx="828590" cy="388761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CCFFB7B-2818-4BAC-A3C1-3DE9540215BA}"/>
                      </a:ext>
                    </a:extLst>
                  </p:cNvPr>
                  <p:cNvSpPr txBox="1"/>
                  <p:nvPr/>
                </p:nvSpPr>
                <p:spPr>
                  <a:xfrm>
                    <a:off x="5082400" y="5638146"/>
                    <a:ext cx="52830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CCFFB7B-2818-4BAC-A3C1-3DE9540215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2400" y="5638146"/>
                    <a:ext cx="528305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F705127D-B0F1-48A1-AB21-8B4A781FEAF3}"/>
                      </a:ext>
                    </a:extLst>
                  </p:cNvPr>
                  <p:cNvSpPr txBox="1"/>
                  <p:nvPr/>
                </p:nvSpPr>
                <p:spPr>
                  <a:xfrm>
                    <a:off x="6212318" y="5541061"/>
                    <a:ext cx="49774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F705127D-B0F1-48A1-AB21-8B4A781FEA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2318" y="5541061"/>
                    <a:ext cx="497743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27A6D6-16F9-44BC-82F5-CDAF0F112E8E}"/>
                  </a:ext>
                </a:extLst>
              </p:cNvPr>
              <p:cNvSpPr txBox="1"/>
              <p:nvPr/>
            </p:nvSpPr>
            <p:spPr>
              <a:xfrm>
                <a:off x="6358341" y="6276416"/>
                <a:ext cx="2172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3691603" y="5320561"/>
                  <a:ext cx="3572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1603" y="5320561"/>
                  <a:ext cx="357213" cy="369332"/>
                </a:xfrm>
                <a:prstGeom prst="rect">
                  <a:avLst/>
                </a:prstGeom>
                <a:blipFill>
                  <a:blip r:embed="rId26"/>
                  <a:stretch>
                    <a:fillRect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555730" y="5341439"/>
                  <a:ext cx="3617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730" y="5341439"/>
                  <a:ext cx="361766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Freeform: Shape 70">
              <a:extLst>
                <a:ext uri="{FF2B5EF4-FFF2-40B4-BE49-F238E27FC236}">
                  <a16:creationId xmlns:a16="http://schemas.microsoft.com/office/drawing/2014/main" id="{8C8ECA3A-8532-46C4-9CD2-B01D6FE2B40E}"/>
                </a:ext>
              </a:extLst>
            </p:cNvPr>
            <p:cNvSpPr/>
            <p:nvPr/>
          </p:nvSpPr>
          <p:spPr>
            <a:xfrm>
              <a:off x="3245107" y="3853783"/>
              <a:ext cx="2792208" cy="1353324"/>
            </a:xfrm>
            <a:custGeom>
              <a:avLst/>
              <a:gdLst>
                <a:gd name="connsiteX0" fmla="*/ 0 w 2429301"/>
                <a:gd name="connsiteY0" fmla="*/ 4894 h 1028476"/>
                <a:gd name="connsiteX1" fmla="*/ 191068 w 2429301"/>
                <a:gd name="connsiteY1" fmla="*/ 18542 h 1028476"/>
                <a:gd name="connsiteX2" fmla="*/ 504967 w 2429301"/>
                <a:gd name="connsiteY2" fmla="*/ 155019 h 1028476"/>
                <a:gd name="connsiteX3" fmla="*/ 928047 w 2429301"/>
                <a:gd name="connsiteY3" fmla="*/ 414327 h 1028476"/>
                <a:gd name="connsiteX4" fmla="*/ 1351128 w 2429301"/>
                <a:gd name="connsiteY4" fmla="*/ 714577 h 1028476"/>
                <a:gd name="connsiteX5" fmla="*/ 1842447 w 2429301"/>
                <a:gd name="connsiteY5" fmla="*/ 946589 h 1028476"/>
                <a:gd name="connsiteX6" fmla="*/ 2429301 w 2429301"/>
                <a:gd name="connsiteY6" fmla="*/ 1028476 h 102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9301" h="1028476">
                  <a:moveTo>
                    <a:pt x="0" y="4894"/>
                  </a:moveTo>
                  <a:cubicBezTo>
                    <a:pt x="53453" y="-793"/>
                    <a:pt x="106907" y="-6479"/>
                    <a:pt x="191068" y="18542"/>
                  </a:cubicBezTo>
                  <a:cubicBezTo>
                    <a:pt x="275229" y="43563"/>
                    <a:pt x="382137" y="89055"/>
                    <a:pt x="504967" y="155019"/>
                  </a:cubicBezTo>
                  <a:cubicBezTo>
                    <a:pt x="627797" y="220983"/>
                    <a:pt x="787020" y="321067"/>
                    <a:pt x="928047" y="414327"/>
                  </a:cubicBezTo>
                  <a:cubicBezTo>
                    <a:pt x="1069074" y="507587"/>
                    <a:pt x="1198728" y="625867"/>
                    <a:pt x="1351128" y="714577"/>
                  </a:cubicBezTo>
                  <a:cubicBezTo>
                    <a:pt x="1503528" y="803287"/>
                    <a:pt x="1662752" y="894273"/>
                    <a:pt x="1842447" y="946589"/>
                  </a:cubicBezTo>
                  <a:cubicBezTo>
                    <a:pt x="2022142" y="998905"/>
                    <a:pt x="2225721" y="1013690"/>
                    <a:pt x="2429301" y="1028476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052281" y="3500196"/>
                <a:ext cx="3302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281" y="3500196"/>
                <a:ext cx="330219" cy="369332"/>
              </a:xfrm>
              <a:prstGeom prst="rect">
                <a:avLst/>
              </a:prstGeom>
              <a:blipFill>
                <a:blip r:embed="rId2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7046340" y="3360477"/>
            <a:ext cx="5373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will show next time that the quantity that is quantized is the “</a:t>
            </a:r>
            <a:r>
              <a:rPr lang="en-US" dirty="0" err="1" smtClean="0"/>
              <a:t>fluxoid</a:t>
            </a:r>
            <a:r>
              <a:rPr lang="en-US" dirty="0" smtClean="0"/>
              <a:t>” (not the magnetic flux):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7523755" y="4168382"/>
                <a:ext cx="3997441" cy="511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 smtClean="0"/>
                  <a:t>’=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𝑚𝑐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𝑑𝑙</m:t>
                            </m:r>
                          </m:e>
                        </m:acc>
                      </m:e>
                    </m:nary>
                  </m:oMath>
                </a14:m>
                <a:r>
                  <a:rPr lang="en-US" dirty="0" smtClean="0"/>
                  <a:t>  +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𝑑𝑙</m:t>
                            </m:r>
                          </m:e>
                        </m:acc>
                      </m:e>
                    </m:nary>
                  </m:oMath>
                </a14:m>
                <a:r>
                  <a:rPr lang="en-US" dirty="0" smtClean="0"/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+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755" y="4168382"/>
                <a:ext cx="3997441" cy="511166"/>
              </a:xfrm>
              <a:prstGeom prst="rect">
                <a:avLst/>
              </a:prstGeom>
              <a:blipFill>
                <a:blip r:embed="rId29"/>
                <a:stretch>
                  <a:fillRect t="-98810" b="-144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71358" y="837220"/>
                <a:ext cx="1959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AutoNum type="arabicParenBoth"/>
                </a:pPr>
                <a:r>
                  <a:rPr lang="en-US" dirty="0"/>
                  <a:t> B varies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58" y="837220"/>
                <a:ext cx="1959704" cy="369332"/>
              </a:xfrm>
              <a:prstGeom prst="rect">
                <a:avLst/>
              </a:prstGeom>
              <a:blipFill>
                <a:blip r:embed="rId30"/>
                <a:stretch>
                  <a:fillRect l="-280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71358" y="1384422"/>
                <a:ext cx="24657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(2)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varies over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𝐺𝐿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58" y="1384422"/>
                <a:ext cx="2465740" cy="369332"/>
              </a:xfrm>
              <a:prstGeom prst="rect">
                <a:avLst/>
              </a:prstGeom>
              <a:blipFill>
                <a:blip r:embed="rId31"/>
                <a:stretch>
                  <a:fillRect l="-222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771358" y="1952680"/>
                <a:ext cx="454259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(3)   B flattens </a:t>
                </a:r>
                <a:r>
                  <a:rPr lang="en-US" dirty="0"/>
                  <a:t>off </a:t>
                </a:r>
                <a:r>
                  <a:rPr lang="en-US" dirty="0" smtClean="0"/>
                  <a:t>near core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58" y="1952680"/>
                <a:ext cx="4542590" cy="646331"/>
              </a:xfrm>
              <a:prstGeom prst="rect">
                <a:avLst/>
              </a:prstGeom>
              <a:blipFill>
                <a:blip r:embed="rId32"/>
                <a:stretch>
                  <a:fillRect l="-1208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124103" y="1384163"/>
            <a:ext cx="3034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--- defines “core” of the vortex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1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1" grpId="0"/>
      <p:bldP spid="72" grpId="0"/>
      <p:bldP spid="73" grpId="0"/>
      <p:bldP spid="5" grpId="0"/>
      <p:bldP spid="6" grpId="0"/>
      <p:bldP spid="6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4400" y="47994"/>
                <a:ext cx="692505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Nucleation of SC</a:t>
                </a:r>
                <a:r>
                  <a:rPr lang="en-US" sz="2000" b="1" dirty="0"/>
                  <a:t> </a:t>
                </a:r>
                <a:r>
                  <a:rPr lang="en-US" sz="2000" b="1" dirty="0" smtClean="0"/>
                  <a:t>in the bulk                </a:t>
                </a:r>
              </a:p>
              <a:p>
                <a:endParaRPr lang="en-US" sz="2000" b="1" dirty="0"/>
              </a:p>
              <a:p>
                <a:r>
                  <a:rPr lang="en-US" dirty="0" smtClean="0"/>
                  <a:t>When does SC start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is lowered?</a:t>
                </a:r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00" y="47994"/>
                <a:ext cx="6925056" cy="1169551"/>
              </a:xfrm>
              <a:prstGeom prst="rect">
                <a:avLst/>
              </a:prstGeom>
              <a:blipFill>
                <a:blip r:embed="rId2"/>
                <a:stretch>
                  <a:fillRect l="-968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4399" y="1528868"/>
                <a:ext cx="5219929" cy="6770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  <m:acc>
                                <m:accPr>
                                  <m:chr m:val="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𝑒𝑥𝑡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99" y="1528868"/>
                <a:ext cx="5219929" cy="6770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4735" y="2357740"/>
                <a:ext cx="5303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Neglect cubic term – valid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	which will occur at high fields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dirty="0" smtClean="0"/>
                  <a:t> onsets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35" y="2357740"/>
                <a:ext cx="5303520" cy="646331"/>
              </a:xfrm>
              <a:prstGeom prst="rect">
                <a:avLst/>
              </a:prstGeom>
              <a:blipFill>
                <a:blip r:embed="rId4"/>
                <a:stretch>
                  <a:fillRect l="-690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5970" y="2950940"/>
                <a:ext cx="5157216" cy="68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𝑒𝑥𝑡</m:t>
                    </m:r>
                  </m:oMath>
                </a14:m>
                <a:r>
                  <a:rPr lang="en-US" dirty="0" smtClean="0"/>
                  <a:t> since corrections are of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this decouples the two GL equations into one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70" y="2950940"/>
                <a:ext cx="5157216" cy="681790"/>
              </a:xfrm>
              <a:prstGeom prst="rect">
                <a:avLst/>
              </a:prstGeom>
              <a:blipFill>
                <a:blip r:embed="rId5"/>
                <a:stretch>
                  <a:fillRect l="-709" t="-4464" b="-1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70255" y="3814207"/>
                <a:ext cx="4141968" cy="862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⃑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55" y="3814207"/>
                <a:ext cx="4141968" cy="8629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28407" y="4904756"/>
                <a:ext cx="416742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07" y="4904756"/>
                <a:ext cx="4167423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764548" y="6011740"/>
                <a:ext cx="3014543" cy="324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48" y="6011740"/>
                <a:ext cx="3014543" cy="324512"/>
              </a:xfrm>
              <a:prstGeom prst="rect">
                <a:avLst/>
              </a:prstGeom>
              <a:blipFill>
                <a:blip r:embed="rId8"/>
                <a:stretch>
                  <a:fillRect l="-2424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733768" y="6022187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A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ssume</a:t>
            </a:r>
            <a:endParaRPr lang="en-US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660992" y="5793901"/>
                <a:ext cx="4728666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992" y="5793901"/>
                <a:ext cx="4728666" cy="6770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233703" y="1307419"/>
                <a:ext cx="22949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𝐻𝑥</m:t>
                    </m:r>
                  </m:oMath>
                </a14:m>
                <a:r>
                  <a:rPr lang="en-US" dirty="0" smtClean="0"/>
                  <a:t> (gauge choice)</a:t>
                </a:r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703" y="1307419"/>
                <a:ext cx="2294987" cy="276999"/>
              </a:xfrm>
              <a:prstGeom prst="rect">
                <a:avLst/>
              </a:prstGeom>
              <a:blipFill>
                <a:blip r:embed="rId10"/>
                <a:stretch>
                  <a:fillRect l="-3723" t="-28261" r="-212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858358" y="1734332"/>
                <a:ext cx="82054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358" y="1734332"/>
                <a:ext cx="820546" cy="310598"/>
              </a:xfrm>
              <a:prstGeom prst="rect">
                <a:avLst/>
              </a:prstGeom>
              <a:blipFill>
                <a:blip r:embed="rId12"/>
                <a:stretch>
                  <a:fillRect l="-5926" t="-12000" r="-38519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6463013" y="1105566"/>
            <a:ext cx="2974848" cy="2420815"/>
            <a:chOff x="529904" y="3889247"/>
            <a:chExt cx="2974848" cy="2420815"/>
          </a:xfrm>
        </p:grpSpPr>
        <p:grpSp>
          <p:nvGrpSpPr>
            <p:cNvPr id="46" name="Group 45"/>
            <p:cNvGrpSpPr/>
            <p:nvPr/>
          </p:nvGrpSpPr>
          <p:grpSpPr>
            <a:xfrm>
              <a:off x="529904" y="3889247"/>
              <a:ext cx="2974848" cy="2420815"/>
              <a:chOff x="170688" y="5739740"/>
              <a:chExt cx="3437672" cy="2862978"/>
            </a:xfrm>
          </p:grpSpPr>
          <p:sp>
            <p:nvSpPr>
              <p:cNvPr id="61" name="Cube 60"/>
              <p:cNvSpPr/>
              <p:nvPr/>
            </p:nvSpPr>
            <p:spPr>
              <a:xfrm>
                <a:off x="829558" y="6628814"/>
                <a:ext cx="1743456" cy="1584960"/>
              </a:xfrm>
              <a:prstGeom prst="cube">
                <a:avLst>
                  <a:gd name="adj" fmla="val 28847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 flipH="1">
                <a:off x="420093" y="8209961"/>
                <a:ext cx="402336" cy="392757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2573013" y="7733463"/>
                <a:ext cx="694944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H="1" flipV="1">
                <a:off x="1278277" y="6130889"/>
                <a:ext cx="4930" cy="47065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283207" y="6534912"/>
                <a:ext cx="0" cy="1194816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333127" y="7729728"/>
                <a:ext cx="1347216" cy="0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826669" y="7729728"/>
                <a:ext cx="470558" cy="480233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/>
                  <p:cNvSpPr/>
                  <p:nvPr/>
                </p:nvSpPr>
                <p:spPr>
                  <a:xfrm>
                    <a:off x="1143396" y="5739740"/>
                    <a:ext cx="408786" cy="43679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8" name="Rectangle 6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396" y="5739740"/>
                    <a:ext cx="408786" cy="43679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/>
                  <p:cNvSpPr/>
                  <p:nvPr/>
                </p:nvSpPr>
                <p:spPr>
                  <a:xfrm>
                    <a:off x="3236976" y="7291989"/>
                    <a:ext cx="3713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6976" y="7291989"/>
                    <a:ext cx="371384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/>
                  <p:cNvSpPr/>
                  <p:nvPr/>
                </p:nvSpPr>
                <p:spPr>
                  <a:xfrm>
                    <a:off x="170688" y="8197769"/>
                    <a:ext cx="353568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688" y="8197769"/>
                    <a:ext cx="353568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9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/>
                  <p:cNvSpPr/>
                  <p:nvPr/>
                </p:nvSpPr>
                <p:spPr>
                  <a:xfrm>
                    <a:off x="1536947" y="7201120"/>
                    <a:ext cx="41261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6947" y="7201120"/>
                    <a:ext cx="412612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98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2" name="Straight Arrow Connector 71"/>
              <p:cNvCxnSpPr/>
              <p:nvPr/>
            </p:nvCxnSpPr>
            <p:spPr>
              <a:xfrm flipV="1">
                <a:off x="1573523" y="7220624"/>
                <a:ext cx="0" cy="2560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 flipH="1">
              <a:off x="2176815" y="4657725"/>
              <a:ext cx="304448" cy="30480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235104" y="4781267"/>
              <a:ext cx="304448" cy="30480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2235104" y="4921107"/>
              <a:ext cx="304448" cy="30480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2227984" y="5081515"/>
              <a:ext cx="304448" cy="30480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235104" y="5233915"/>
              <a:ext cx="304448" cy="30480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2050407" y="4656899"/>
              <a:ext cx="304448" cy="30480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238859" y="4651853"/>
              <a:ext cx="304448" cy="30480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1391083" y="4656899"/>
              <a:ext cx="304448" cy="30480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1518172" y="4657725"/>
              <a:ext cx="304448" cy="30480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648859" y="4656899"/>
              <a:ext cx="304448" cy="30480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1771643" y="4656899"/>
              <a:ext cx="304448" cy="30480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916041" y="4656899"/>
              <a:ext cx="304448" cy="30480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2227984" y="5369087"/>
              <a:ext cx="304448" cy="30480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2220489" y="5529495"/>
              <a:ext cx="304448" cy="30480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14399" y="1121511"/>
            <a:ext cx="275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Use linearized GL equation: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891030" y="6049478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7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8" grpId="0"/>
      <p:bldP spid="39" grpId="0"/>
      <p:bldP spid="40" grpId="0"/>
      <p:bldP spid="41" grpId="0"/>
      <p:bldP spid="42" grpId="0"/>
      <p:bldP spid="2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748857"/>
                <a:ext cx="8534400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</a:t>
                </a:r>
                <a:r>
                  <a:rPr lang="en-US" dirty="0" smtClean="0"/>
                  <a:t>armonic </a:t>
                </a:r>
                <a:r>
                  <a:rPr lang="en-US" dirty="0"/>
                  <a:t>oscillator </a:t>
                </a:r>
                <a:r>
                  <a:rPr lang="en-US" dirty="0" smtClean="0"/>
                  <a:t>Schrödinger </a:t>
                </a:r>
                <a:r>
                  <a:rPr lang="en-US" dirty="0"/>
                  <a:t>equation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</a:t>
                </a:r>
                <a:r>
                  <a:rPr lang="en-US" dirty="0"/>
                  <a:t>potential: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48857"/>
                <a:ext cx="8534400" cy="636585"/>
              </a:xfrm>
              <a:prstGeom prst="rect">
                <a:avLst/>
              </a:prstGeom>
              <a:blipFill>
                <a:blip r:embed="rId2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34200" y="685800"/>
                <a:ext cx="3191130" cy="725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685800"/>
                <a:ext cx="3191130" cy="7250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08434" y="1939525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434" y="1939525"/>
                <a:ext cx="186268" cy="276999"/>
              </a:xfrm>
              <a:prstGeom prst="rect">
                <a:avLst/>
              </a:prstGeom>
              <a:blipFill>
                <a:blip r:embed="rId4"/>
                <a:stretch>
                  <a:fillRect l="-33333" r="-3000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29082" y="1481345"/>
                <a:ext cx="3581493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082" y="1481345"/>
                <a:ext cx="3581493" cy="5557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72400" y="3229085"/>
                <a:ext cx="1710276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𝑒𝐻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229085"/>
                <a:ext cx="1710276" cy="81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6580" y="85715"/>
                <a:ext cx="4218654" cy="601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80" y="85715"/>
                <a:ext cx="4218654" cy="601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>
          <a:xfrm rot="16200000">
            <a:off x="8187268" y="949300"/>
            <a:ext cx="228600" cy="1392766"/>
          </a:xfrm>
          <a:prstGeom prst="leftBrace">
            <a:avLst>
              <a:gd name="adj1" fmla="val 2882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682354" y="1881315"/>
            <a:ext cx="1804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“spring constant”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852304" y="2386187"/>
                <a:ext cx="1354922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304" y="2386187"/>
                <a:ext cx="1354922" cy="6258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9753600" y="2477171"/>
            <a:ext cx="225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“equilibrium position”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829800" y="3501614"/>
            <a:ext cx="241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“oscillation frequency”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6704" y="2428271"/>
            <a:ext cx="591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Solutions are </a:t>
            </a:r>
            <a:r>
              <a:rPr lang="en-US" dirty="0" smtClean="0"/>
              <a:t>quantized state called Landau </a:t>
            </a:r>
            <a:r>
              <a:rPr lang="en-US" dirty="0"/>
              <a:t>levels: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8200" y="2894461"/>
                <a:ext cx="5561010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𝑒𝐻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4461"/>
                <a:ext cx="5561010" cy="6279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24000" y="3664653"/>
                <a:ext cx="288572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64653"/>
                <a:ext cx="2885726" cy="622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8636" y="4505380"/>
                <a:ext cx="55200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Choose greatest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: </a:t>
                </a:r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(</a:t>
                </a:r>
                <a:r>
                  <a:rPr lang="en-US" dirty="0"/>
                  <a:t>first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dirty="0"/>
                  <a:t> solution at highest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36" y="4505380"/>
                <a:ext cx="5520084" cy="646331"/>
              </a:xfrm>
              <a:prstGeom prst="rect">
                <a:avLst/>
              </a:prstGeom>
              <a:blipFill>
                <a:blip r:embed="rId11"/>
                <a:stretch>
                  <a:fillRect l="-99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233852" y="5508685"/>
            <a:ext cx="207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“upper </a:t>
            </a:r>
            <a:r>
              <a:rPr lang="en-US" dirty="0"/>
              <a:t>critical </a:t>
            </a:r>
            <a:r>
              <a:rPr lang="en-US" dirty="0" smtClean="0"/>
              <a:t>field”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462530" y="4782379"/>
            <a:ext cx="155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Wavefunction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700953" y="5220959"/>
                <a:ext cx="1707967" cy="495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953" y="5220959"/>
                <a:ext cx="1707967" cy="4950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235877" y="6197785"/>
                <a:ext cx="2694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nucleation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877" y="6197785"/>
                <a:ext cx="2694327" cy="369332"/>
              </a:xfrm>
              <a:prstGeom prst="rect">
                <a:avLst/>
              </a:prstGeom>
              <a:blipFill>
                <a:blip r:embed="rId13"/>
                <a:stretch>
                  <a:fillRect l="-181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9753600" y="4724400"/>
            <a:ext cx="1982853" cy="1407877"/>
            <a:chOff x="9740802" y="2827566"/>
            <a:chExt cx="1982853" cy="1407877"/>
          </a:xfrm>
        </p:grpSpPr>
        <p:grpSp>
          <p:nvGrpSpPr>
            <p:cNvPr id="41" name="Group 40"/>
            <p:cNvGrpSpPr/>
            <p:nvPr/>
          </p:nvGrpSpPr>
          <p:grpSpPr>
            <a:xfrm>
              <a:off x="9847472" y="2827566"/>
              <a:ext cx="1601565" cy="1084192"/>
              <a:chOff x="1522635" y="4563512"/>
              <a:chExt cx="2224920" cy="1084192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14"/>
              <a:srcRect r="40191"/>
              <a:stretch/>
            </p:blipFill>
            <p:spPr>
              <a:xfrm>
                <a:off x="1522635" y="4563512"/>
                <a:ext cx="1112110" cy="1079086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14"/>
              <a:srcRect r="40191"/>
              <a:stretch/>
            </p:blipFill>
            <p:spPr>
              <a:xfrm flipH="1">
                <a:off x="2635445" y="4568618"/>
                <a:ext cx="1112110" cy="1079086"/>
              </a:xfrm>
              <a:prstGeom prst="rect">
                <a:avLst/>
              </a:prstGeom>
            </p:spPr>
          </p:pic>
        </p:grpSp>
        <p:cxnSp>
          <p:nvCxnSpPr>
            <p:cNvPr id="42" name="Straight Arrow Connector 41"/>
            <p:cNvCxnSpPr/>
            <p:nvPr/>
          </p:nvCxnSpPr>
          <p:spPr>
            <a:xfrm>
              <a:off x="10395676" y="3417894"/>
              <a:ext cx="490838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0608115" y="3060034"/>
                  <a:ext cx="10586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8115" y="3060034"/>
                  <a:ext cx="105862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105882" t="-2222" r="-111765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/>
            <p:cNvGrpSpPr/>
            <p:nvPr/>
          </p:nvGrpSpPr>
          <p:grpSpPr>
            <a:xfrm>
              <a:off x="10303048" y="3749007"/>
              <a:ext cx="756374" cy="486436"/>
              <a:chOff x="10241168" y="3994865"/>
              <a:chExt cx="756374" cy="486436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0591800" y="3994865"/>
                <a:ext cx="0" cy="17702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10241168" y="4204302"/>
                    <a:ext cx="756374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1168" y="4204302"/>
                    <a:ext cx="756374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5" name="Straight Connector 44"/>
            <p:cNvCxnSpPr/>
            <p:nvPr/>
          </p:nvCxnSpPr>
          <p:spPr>
            <a:xfrm flipH="1" flipV="1">
              <a:off x="9740802" y="3902465"/>
              <a:ext cx="1982853" cy="18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75449" y="5391923"/>
                <a:ext cx="3312189" cy="602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49" y="5391923"/>
                <a:ext cx="3312189" cy="60285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362039" y="6150838"/>
                <a:ext cx="1881221" cy="530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39" y="6150838"/>
                <a:ext cx="1881221" cy="530851"/>
              </a:xfrm>
              <a:prstGeom prst="rect">
                <a:avLst/>
              </a:prstGeom>
              <a:blipFill>
                <a:blip r:embed="rId18"/>
                <a:stretch>
                  <a:fillRect l="-2589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225041" y="6122851"/>
                <a:ext cx="1149674" cy="532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041" y="6122851"/>
                <a:ext cx="1149674" cy="532838"/>
              </a:xfrm>
              <a:prstGeom prst="rect">
                <a:avLst/>
              </a:prstGeom>
              <a:blipFill>
                <a:blip r:embed="rId19"/>
                <a:stretch>
                  <a:fillRect l="-4233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0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2" grpId="0" animBg="1"/>
      <p:bldP spid="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37" grpId="0"/>
      <p:bldP spid="38" grpId="0"/>
      <p:bldP spid="39" grpId="0"/>
      <p:bldP spid="50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334709"/>
                <a:ext cx="6638925" cy="500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                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4709"/>
                <a:ext cx="6638925" cy="500393"/>
              </a:xfrm>
              <a:prstGeom prst="rect">
                <a:avLst/>
              </a:prstGeom>
              <a:blipFill>
                <a:blip r:embed="rId2"/>
                <a:stretch>
                  <a:fillRect l="-735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239352" y="1316402"/>
            <a:ext cx="3218118" cy="1534845"/>
            <a:chOff x="1019059" y="3838575"/>
            <a:chExt cx="2779637" cy="973720"/>
          </a:xfrm>
        </p:grpSpPr>
        <p:grpSp>
          <p:nvGrpSpPr>
            <p:cNvPr id="4" name="Group 3"/>
            <p:cNvGrpSpPr/>
            <p:nvPr/>
          </p:nvGrpSpPr>
          <p:grpSpPr>
            <a:xfrm>
              <a:off x="1019059" y="3838575"/>
              <a:ext cx="2562341" cy="973720"/>
              <a:chOff x="1019059" y="3838575"/>
              <a:chExt cx="2562341" cy="97372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1504950" y="3838575"/>
                <a:ext cx="0" cy="6762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1495425" y="4514850"/>
                <a:ext cx="20859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Arc 7"/>
              <p:cNvSpPr/>
              <p:nvPr/>
            </p:nvSpPr>
            <p:spPr>
              <a:xfrm>
                <a:off x="1495425" y="4048124"/>
                <a:ext cx="1295399" cy="466726"/>
              </a:xfrm>
              <a:custGeom>
                <a:avLst/>
                <a:gdLst>
                  <a:gd name="connsiteX0" fmla="*/ 1257300 w 2514600"/>
                  <a:gd name="connsiteY0" fmla="*/ 0 h 1333500"/>
                  <a:gd name="connsiteX1" fmla="*/ 2514600 w 2514600"/>
                  <a:gd name="connsiteY1" fmla="*/ 666750 h 1333500"/>
                  <a:gd name="connsiteX2" fmla="*/ 1257300 w 2514600"/>
                  <a:gd name="connsiteY2" fmla="*/ 666750 h 1333500"/>
                  <a:gd name="connsiteX3" fmla="*/ 1257300 w 2514600"/>
                  <a:gd name="connsiteY3" fmla="*/ 0 h 1333500"/>
                  <a:gd name="connsiteX0" fmla="*/ 1257300 w 2514600"/>
                  <a:gd name="connsiteY0" fmla="*/ 0 h 1333500"/>
                  <a:gd name="connsiteX1" fmla="*/ 2514600 w 2514600"/>
                  <a:gd name="connsiteY1" fmla="*/ 666750 h 1333500"/>
                  <a:gd name="connsiteX0" fmla="*/ 0 w 1266825"/>
                  <a:gd name="connsiteY0" fmla="*/ 0 h 666750"/>
                  <a:gd name="connsiteX1" fmla="*/ 1257300 w 1266825"/>
                  <a:gd name="connsiteY1" fmla="*/ 666750 h 666750"/>
                  <a:gd name="connsiteX2" fmla="*/ 0 w 1266825"/>
                  <a:gd name="connsiteY2" fmla="*/ 666750 h 666750"/>
                  <a:gd name="connsiteX3" fmla="*/ 0 w 1266825"/>
                  <a:gd name="connsiteY3" fmla="*/ 0 h 666750"/>
                  <a:gd name="connsiteX0" fmla="*/ 0 w 1266825"/>
                  <a:gd name="connsiteY0" fmla="*/ 0 h 666750"/>
                  <a:gd name="connsiteX1" fmla="*/ 1266825 w 1266825"/>
                  <a:gd name="connsiteY1" fmla="*/ 600075 h 666750"/>
                  <a:gd name="connsiteX0" fmla="*/ 28575 w 1295400"/>
                  <a:gd name="connsiteY0" fmla="*/ 0 h 666750"/>
                  <a:gd name="connsiteX1" fmla="*/ 1285875 w 1295400"/>
                  <a:gd name="connsiteY1" fmla="*/ 666750 h 666750"/>
                  <a:gd name="connsiteX2" fmla="*/ 0 w 1295400"/>
                  <a:gd name="connsiteY2" fmla="*/ 504825 h 666750"/>
                  <a:gd name="connsiteX3" fmla="*/ 28575 w 1295400"/>
                  <a:gd name="connsiteY3" fmla="*/ 0 h 666750"/>
                  <a:gd name="connsiteX0" fmla="*/ 28575 w 1295400"/>
                  <a:gd name="connsiteY0" fmla="*/ 0 h 666750"/>
                  <a:gd name="connsiteX1" fmla="*/ 1295400 w 1295400"/>
                  <a:gd name="connsiteY1" fmla="*/ 600075 h 666750"/>
                  <a:gd name="connsiteX0" fmla="*/ 28575 w 1295400"/>
                  <a:gd name="connsiteY0" fmla="*/ 0 h 600075"/>
                  <a:gd name="connsiteX1" fmla="*/ 1285875 w 1295400"/>
                  <a:gd name="connsiteY1" fmla="*/ 542925 h 600075"/>
                  <a:gd name="connsiteX2" fmla="*/ 0 w 1295400"/>
                  <a:gd name="connsiteY2" fmla="*/ 504825 h 600075"/>
                  <a:gd name="connsiteX3" fmla="*/ 28575 w 1295400"/>
                  <a:gd name="connsiteY3" fmla="*/ 0 h 600075"/>
                  <a:gd name="connsiteX0" fmla="*/ 28575 w 1295400"/>
                  <a:gd name="connsiteY0" fmla="*/ 0 h 600075"/>
                  <a:gd name="connsiteX1" fmla="*/ 1295400 w 1295400"/>
                  <a:gd name="connsiteY1" fmla="*/ 600075 h 600075"/>
                  <a:gd name="connsiteX0" fmla="*/ 28575 w 1295400"/>
                  <a:gd name="connsiteY0" fmla="*/ 0 h 600075"/>
                  <a:gd name="connsiteX1" fmla="*/ 1285875 w 1295400"/>
                  <a:gd name="connsiteY1" fmla="*/ 542925 h 600075"/>
                  <a:gd name="connsiteX2" fmla="*/ 0 w 1295400"/>
                  <a:gd name="connsiteY2" fmla="*/ 504825 h 600075"/>
                  <a:gd name="connsiteX3" fmla="*/ 28575 w 1295400"/>
                  <a:gd name="connsiteY3" fmla="*/ 0 h 600075"/>
                  <a:gd name="connsiteX0" fmla="*/ 28575 w 1295400"/>
                  <a:gd name="connsiteY0" fmla="*/ 0 h 600075"/>
                  <a:gd name="connsiteX1" fmla="*/ 1295400 w 1295400"/>
                  <a:gd name="connsiteY1" fmla="*/ 600075 h 600075"/>
                  <a:gd name="connsiteX0" fmla="*/ 76200 w 1343025"/>
                  <a:gd name="connsiteY0" fmla="*/ 0 h 600075"/>
                  <a:gd name="connsiteX1" fmla="*/ 1333500 w 1343025"/>
                  <a:gd name="connsiteY1" fmla="*/ 542925 h 600075"/>
                  <a:gd name="connsiteX2" fmla="*/ 47625 w 1343025"/>
                  <a:gd name="connsiteY2" fmla="*/ 504825 h 600075"/>
                  <a:gd name="connsiteX3" fmla="*/ 76200 w 1343025"/>
                  <a:gd name="connsiteY3" fmla="*/ 0 h 600075"/>
                  <a:gd name="connsiteX0" fmla="*/ 0 w 1343025"/>
                  <a:gd name="connsiteY0" fmla="*/ 9525 h 600075"/>
                  <a:gd name="connsiteX1" fmla="*/ 1343025 w 1343025"/>
                  <a:gd name="connsiteY1" fmla="*/ 600075 h 600075"/>
                  <a:gd name="connsiteX0" fmla="*/ 76200 w 1343025"/>
                  <a:gd name="connsiteY0" fmla="*/ 0 h 600075"/>
                  <a:gd name="connsiteX1" fmla="*/ 1333500 w 1343025"/>
                  <a:gd name="connsiteY1" fmla="*/ 542925 h 600075"/>
                  <a:gd name="connsiteX2" fmla="*/ 47625 w 1343025"/>
                  <a:gd name="connsiteY2" fmla="*/ 504825 h 600075"/>
                  <a:gd name="connsiteX3" fmla="*/ 76200 w 1343025"/>
                  <a:gd name="connsiteY3" fmla="*/ 0 h 600075"/>
                  <a:gd name="connsiteX0" fmla="*/ 0 w 1343025"/>
                  <a:gd name="connsiteY0" fmla="*/ 9525 h 600075"/>
                  <a:gd name="connsiteX1" fmla="*/ 1343025 w 1343025"/>
                  <a:gd name="connsiteY1" fmla="*/ 600075 h 600075"/>
                  <a:gd name="connsiteX0" fmla="*/ 76200 w 1343025"/>
                  <a:gd name="connsiteY0" fmla="*/ 0 h 600075"/>
                  <a:gd name="connsiteX1" fmla="*/ 1333500 w 1343025"/>
                  <a:gd name="connsiteY1" fmla="*/ 542925 h 600075"/>
                  <a:gd name="connsiteX2" fmla="*/ 47625 w 1343025"/>
                  <a:gd name="connsiteY2" fmla="*/ 504825 h 600075"/>
                  <a:gd name="connsiteX3" fmla="*/ 76200 w 1343025"/>
                  <a:gd name="connsiteY3" fmla="*/ 0 h 600075"/>
                  <a:gd name="connsiteX0" fmla="*/ 0 w 1343025"/>
                  <a:gd name="connsiteY0" fmla="*/ 9525 h 600075"/>
                  <a:gd name="connsiteX1" fmla="*/ 1343025 w 1343025"/>
                  <a:gd name="connsiteY1" fmla="*/ 600075 h 600075"/>
                  <a:gd name="connsiteX0" fmla="*/ 76200 w 1343025"/>
                  <a:gd name="connsiteY0" fmla="*/ 0 h 600075"/>
                  <a:gd name="connsiteX1" fmla="*/ 1333500 w 1343025"/>
                  <a:gd name="connsiteY1" fmla="*/ 542925 h 600075"/>
                  <a:gd name="connsiteX2" fmla="*/ 47625 w 1343025"/>
                  <a:gd name="connsiteY2" fmla="*/ 504825 h 600075"/>
                  <a:gd name="connsiteX3" fmla="*/ 76200 w 1343025"/>
                  <a:gd name="connsiteY3" fmla="*/ 0 h 600075"/>
                  <a:gd name="connsiteX0" fmla="*/ 0 w 1343025"/>
                  <a:gd name="connsiteY0" fmla="*/ 9525 h 600075"/>
                  <a:gd name="connsiteX1" fmla="*/ 1343025 w 1343025"/>
                  <a:gd name="connsiteY1" fmla="*/ 600075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3025" h="600075" stroke="0" extrusionOk="0">
                    <a:moveTo>
                      <a:pt x="76200" y="0"/>
                    </a:moveTo>
                    <a:cubicBezTo>
                      <a:pt x="770588" y="0"/>
                      <a:pt x="1219200" y="222314"/>
                      <a:pt x="1333500" y="542925"/>
                    </a:cubicBezTo>
                    <a:lnTo>
                      <a:pt x="47625" y="504825"/>
                    </a:lnTo>
                    <a:lnTo>
                      <a:pt x="76200" y="0"/>
                    </a:lnTo>
                    <a:close/>
                  </a:path>
                  <a:path w="1343025" h="600075" fill="none">
                    <a:moveTo>
                      <a:pt x="0" y="9525"/>
                    </a:moveTo>
                    <a:cubicBezTo>
                      <a:pt x="704263" y="-39461"/>
                      <a:pt x="1216174" y="329811"/>
                      <a:pt x="1343025" y="600075"/>
                    </a:cubicBezTo>
                  </a:path>
                </a:pathLst>
              </a:cu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051128" y="4474273"/>
                <a:ext cx="0" cy="8115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019059" y="3923525"/>
                    <a:ext cx="407346" cy="17573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9059" y="3923525"/>
                    <a:ext cx="407346" cy="17573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82" t="-4444" r="-5128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927619" y="4624389"/>
                    <a:ext cx="247018" cy="1757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7619" y="4624389"/>
                    <a:ext cx="247018" cy="1757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3404" r="-6383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652313" y="4621472"/>
                    <a:ext cx="334129" cy="19082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52313" y="4621472"/>
                    <a:ext cx="334129" cy="19082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2500" b="-1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601807" y="4376349"/>
                  <a:ext cx="196889" cy="1757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1807" y="4376349"/>
                  <a:ext cx="196889" cy="175731"/>
                </a:xfrm>
                <a:prstGeom prst="rect">
                  <a:avLst/>
                </a:prstGeom>
                <a:blipFill>
                  <a:blip r:embed="rId6"/>
                  <a:stretch>
                    <a:fillRect l="-27027" r="-2162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23961" y="1727309"/>
                <a:ext cx="647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dirty="0"/>
                  <a:t> at fields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due to flux penetration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961" y="1727309"/>
                <a:ext cx="6477000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-19988" y="3810000"/>
            <a:ext cx="4869436" cy="1936668"/>
            <a:chOff x="38100" y="5114925"/>
            <a:chExt cx="4435770" cy="1351135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1571625" y="5114925"/>
              <a:ext cx="0" cy="10668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71625" y="6191250"/>
              <a:ext cx="2667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109081" y="5372100"/>
              <a:ext cx="0" cy="81915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2606408" y="5407827"/>
              <a:ext cx="8834" cy="78342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/>
            <p:cNvSpPr/>
            <p:nvPr/>
          </p:nvSpPr>
          <p:spPr>
            <a:xfrm>
              <a:off x="38100" y="5357763"/>
              <a:ext cx="3066057" cy="331995"/>
            </a:xfrm>
            <a:prstGeom prst="arc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105150" y="5501806"/>
              <a:ext cx="9525" cy="6703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977898" y="5278993"/>
                  <a:ext cx="597823" cy="2576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898" y="5278993"/>
                  <a:ext cx="597823" cy="257668"/>
                </a:xfrm>
                <a:prstGeom prst="rect">
                  <a:avLst/>
                </a:prstGeom>
                <a:blipFill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903152" y="6229183"/>
                  <a:ext cx="352386" cy="2098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3152" y="6229183"/>
                  <a:ext cx="352386" cy="209848"/>
                </a:xfrm>
                <a:prstGeom prst="rect">
                  <a:avLst/>
                </a:prstGeom>
                <a:blipFill>
                  <a:blip r:embed="rId9"/>
                  <a:stretch>
                    <a:fillRect l="-14286" r="-1587" b="-1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459551" y="6255318"/>
                  <a:ext cx="352386" cy="2107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9551" y="6255318"/>
                  <a:ext cx="352386" cy="210742"/>
                </a:xfrm>
                <a:prstGeom prst="rect">
                  <a:avLst/>
                </a:prstGeom>
                <a:blipFill>
                  <a:blip r:embed="rId10"/>
                  <a:stretch>
                    <a:fillRect l="-12500" b="-1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980747" y="6255318"/>
                  <a:ext cx="280133" cy="1932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0747" y="6255318"/>
                  <a:ext cx="280133" cy="193251"/>
                </a:xfrm>
                <a:prstGeom prst="rect">
                  <a:avLst/>
                </a:prstGeom>
                <a:blipFill>
                  <a:blip r:embed="rId11"/>
                  <a:stretch>
                    <a:fillRect l="-20000" r="-2000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266223" y="6043225"/>
                  <a:ext cx="207647" cy="1932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6223" y="6043225"/>
                  <a:ext cx="207647" cy="193251"/>
                </a:xfrm>
                <a:prstGeom prst="rect">
                  <a:avLst/>
                </a:prstGeom>
                <a:blipFill>
                  <a:blip r:embed="rId12"/>
                  <a:stretch>
                    <a:fillRect l="-23684" r="-2105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5800" y="3101217"/>
                <a:ext cx="2503314" cy="500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101217"/>
                <a:ext cx="2503314" cy="500393"/>
              </a:xfrm>
              <a:prstGeom prst="rect">
                <a:avLst/>
              </a:prstGeom>
              <a:blipFill>
                <a:blip r:embed="rId13"/>
                <a:stretch>
                  <a:fillRect l="-2195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67090" y="4527334"/>
                <a:ext cx="63511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supercooling</a:t>
                </a:r>
                <a:r>
                  <a:rPr lang="en-US" dirty="0" smtClean="0"/>
                  <a:t> </a:t>
                </a:r>
                <a:r>
                  <a:rPr lang="en-US" dirty="0"/>
                  <a:t>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before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dirty="0"/>
                  <a:t> onsets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090" y="4527334"/>
                <a:ext cx="6351187" cy="369332"/>
              </a:xfrm>
              <a:prstGeom prst="rect">
                <a:avLst/>
              </a:prstGeom>
              <a:blipFill>
                <a:blip r:embed="rId14"/>
                <a:stretch>
                  <a:fillRect l="-86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66800" y="6040275"/>
                <a:ext cx="9483922" cy="671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Has been observed </a:t>
                </a:r>
                <a:r>
                  <a:rPr lang="en-US" dirty="0" smtClean="0"/>
                  <a:t>--- can be used </a:t>
                </a:r>
                <a:r>
                  <a:rPr lang="en-US" dirty="0"/>
                  <a:t>to measure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but is usually </a:t>
                </a:r>
                <a:r>
                  <a:rPr lang="en-US" dirty="0"/>
                  <a:t>destroyed by surface </a:t>
                </a:r>
                <a:r>
                  <a:rPr lang="en-US" dirty="0" smtClean="0"/>
                  <a:t>roughness </a:t>
                </a:r>
                <a:r>
                  <a:rPr lang="en-US" dirty="0"/>
                  <a:t>Actually, will only supercool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(where surface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dirty="0" smtClean="0"/>
                  <a:t> onsets)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040275"/>
                <a:ext cx="9483922" cy="671402"/>
              </a:xfrm>
              <a:prstGeom prst="rect">
                <a:avLst/>
              </a:prstGeom>
              <a:blipFill>
                <a:blip r:embed="rId15"/>
                <a:stretch>
                  <a:fillRect l="-514" t="-545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3886200" y="405579"/>
            <a:ext cx="107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Type </a:t>
            </a:r>
            <a:r>
              <a:rPr lang="en-US" dirty="0" smtClean="0"/>
              <a:t>II SC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964509" y="4157649"/>
            <a:ext cx="1988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order transition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008721" y="1318444"/>
            <a:ext cx="203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order transition 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294614" y="2318433"/>
            <a:ext cx="0" cy="1279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68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226112"/>
                <a:ext cx="12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/>
                  <a:t>Surface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6112"/>
                <a:ext cx="1205010" cy="369332"/>
              </a:xfrm>
              <a:prstGeom prst="rect">
                <a:avLst/>
              </a:prstGeom>
              <a:blipFill>
                <a:blip r:embed="rId2"/>
                <a:stretch>
                  <a:fillRect l="-456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827034"/>
                <a:ext cx="5282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This neglects fall off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at surface (over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27034"/>
                <a:ext cx="5282432" cy="369332"/>
              </a:xfrm>
              <a:prstGeom prst="rect">
                <a:avLst/>
              </a:prstGeom>
              <a:blipFill>
                <a:blip r:embed="rId3"/>
                <a:stretch>
                  <a:fillRect l="-92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0" y="1383987"/>
                <a:ext cx="6783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Energy lower at surface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dirty="0"/>
                  <a:t> forms at higher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383987"/>
                <a:ext cx="6783185" cy="369332"/>
              </a:xfrm>
              <a:prstGeom prst="rect">
                <a:avLst/>
              </a:prstGeom>
              <a:blipFill>
                <a:blip r:embed="rId4"/>
                <a:stretch>
                  <a:fillRect l="-7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62000" y="1452574"/>
            <a:ext cx="2849501" cy="1815114"/>
            <a:chOff x="449998" y="8024430"/>
            <a:chExt cx="2079771" cy="1292635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985016" y="8024430"/>
              <a:ext cx="0" cy="123387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85800" y="9020175"/>
              <a:ext cx="16192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976311" y="8287248"/>
              <a:ext cx="623887" cy="713822"/>
            </a:xfrm>
            <a:custGeom>
              <a:avLst/>
              <a:gdLst>
                <a:gd name="connsiteX0" fmla="*/ 0 w 666750"/>
                <a:gd name="connsiteY0" fmla="*/ 0 h 741944"/>
                <a:gd name="connsiteX1" fmla="*/ 209550 w 666750"/>
                <a:gd name="connsiteY1" fmla="*/ 104775 h 741944"/>
                <a:gd name="connsiteX2" fmla="*/ 390525 w 666750"/>
                <a:gd name="connsiteY2" fmla="*/ 504825 h 741944"/>
                <a:gd name="connsiteX3" fmla="*/ 542925 w 666750"/>
                <a:gd name="connsiteY3" fmla="*/ 714375 h 741944"/>
                <a:gd name="connsiteX4" fmla="*/ 666750 w 666750"/>
                <a:gd name="connsiteY4" fmla="*/ 733425 h 741944"/>
                <a:gd name="connsiteX0" fmla="*/ 0 w 666750"/>
                <a:gd name="connsiteY0" fmla="*/ 0 h 734834"/>
                <a:gd name="connsiteX1" fmla="*/ 209550 w 666750"/>
                <a:gd name="connsiteY1" fmla="*/ 104775 h 734834"/>
                <a:gd name="connsiteX2" fmla="*/ 390525 w 666750"/>
                <a:gd name="connsiteY2" fmla="*/ 504825 h 734834"/>
                <a:gd name="connsiteX3" fmla="*/ 509588 w 666750"/>
                <a:gd name="connsiteY3" fmla="*/ 664369 h 734834"/>
                <a:gd name="connsiteX4" fmla="*/ 666750 w 666750"/>
                <a:gd name="connsiteY4" fmla="*/ 733425 h 734834"/>
                <a:gd name="connsiteX0" fmla="*/ 0 w 623887"/>
                <a:gd name="connsiteY0" fmla="*/ 0 h 711938"/>
                <a:gd name="connsiteX1" fmla="*/ 209550 w 623887"/>
                <a:gd name="connsiteY1" fmla="*/ 104775 h 711938"/>
                <a:gd name="connsiteX2" fmla="*/ 390525 w 623887"/>
                <a:gd name="connsiteY2" fmla="*/ 504825 h 711938"/>
                <a:gd name="connsiteX3" fmla="*/ 509588 w 623887"/>
                <a:gd name="connsiteY3" fmla="*/ 664369 h 711938"/>
                <a:gd name="connsiteX4" fmla="*/ 623887 w 623887"/>
                <a:gd name="connsiteY4" fmla="*/ 709612 h 711938"/>
                <a:gd name="connsiteX0" fmla="*/ 0 w 623887"/>
                <a:gd name="connsiteY0" fmla="*/ 0 h 711938"/>
                <a:gd name="connsiteX1" fmla="*/ 209550 w 623887"/>
                <a:gd name="connsiteY1" fmla="*/ 104775 h 711938"/>
                <a:gd name="connsiteX2" fmla="*/ 307182 w 623887"/>
                <a:gd name="connsiteY2" fmla="*/ 297656 h 711938"/>
                <a:gd name="connsiteX3" fmla="*/ 390525 w 623887"/>
                <a:gd name="connsiteY3" fmla="*/ 504825 h 711938"/>
                <a:gd name="connsiteX4" fmla="*/ 509588 w 623887"/>
                <a:gd name="connsiteY4" fmla="*/ 664369 h 711938"/>
                <a:gd name="connsiteX5" fmla="*/ 623887 w 623887"/>
                <a:gd name="connsiteY5" fmla="*/ 709612 h 711938"/>
                <a:gd name="connsiteX0" fmla="*/ 0 w 623887"/>
                <a:gd name="connsiteY0" fmla="*/ 0 h 711938"/>
                <a:gd name="connsiteX1" fmla="*/ 209550 w 623887"/>
                <a:gd name="connsiteY1" fmla="*/ 104775 h 711938"/>
                <a:gd name="connsiteX2" fmla="*/ 311945 w 623887"/>
                <a:gd name="connsiteY2" fmla="*/ 297656 h 711938"/>
                <a:gd name="connsiteX3" fmla="*/ 390525 w 623887"/>
                <a:gd name="connsiteY3" fmla="*/ 504825 h 711938"/>
                <a:gd name="connsiteX4" fmla="*/ 509588 w 623887"/>
                <a:gd name="connsiteY4" fmla="*/ 664369 h 711938"/>
                <a:gd name="connsiteX5" fmla="*/ 623887 w 623887"/>
                <a:gd name="connsiteY5" fmla="*/ 709612 h 711938"/>
                <a:gd name="connsiteX0" fmla="*/ 0 w 623887"/>
                <a:gd name="connsiteY0" fmla="*/ 1722 h 713660"/>
                <a:gd name="connsiteX1" fmla="*/ 209550 w 623887"/>
                <a:gd name="connsiteY1" fmla="*/ 106497 h 713660"/>
                <a:gd name="connsiteX2" fmla="*/ 311945 w 623887"/>
                <a:gd name="connsiteY2" fmla="*/ 299378 h 713660"/>
                <a:gd name="connsiteX3" fmla="*/ 390525 w 623887"/>
                <a:gd name="connsiteY3" fmla="*/ 506547 h 713660"/>
                <a:gd name="connsiteX4" fmla="*/ 509588 w 623887"/>
                <a:gd name="connsiteY4" fmla="*/ 666091 h 713660"/>
                <a:gd name="connsiteX5" fmla="*/ 623887 w 623887"/>
                <a:gd name="connsiteY5" fmla="*/ 711334 h 713660"/>
                <a:gd name="connsiteX0" fmla="*/ 0 w 623887"/>
                <a:gd name="connsiteY0" fmla="*/ 1942 h 713880"/>
                <a:gd name="connsiteX1" fmla="*/ 209550 w 623887"/>
                <a:gd name="connsiteY1" fmla="*/ 106717 h 713880"/>
                <a:gd name="connsiteX2" fmla="*/ 311945 w 623887"/>
                <a:gd name="connsiteY2" fmla="*/ 299598 h 713880"/>
                <a:gd name="connsiteX3" fmla="*/ 390525 w 623887"/>
                <a:gd name="connsiteY3" fmla="*/ 506767 h 713880"/>
                <a:gd name="connsiteX4" fmla="*/ 509588 w 623887"/>
                <a:gd name="connsiteY4" fmla="*/ 666311 h 713880"/>
                <a:gd name="connsiteX5" fmla="*/ 623887 w 623887"/>
                <a:gd name="connsiteY5" fmla="*/ 711554 h 713880"/>
                <a:gd name="connsiteX0" fmla="*/ 0 w 623887"/>
                <a:gd name="connsiteY0" fmla="*/ 1884 h 713822"/>
                <a:gd name="connsiteX1" fmla="*/ 209550 w 623887"/>
                <a:gd name="connsiteY1" fmla="*/ 106659 h 713822"/>
                <a:gd name="connsiteX2" fmla="*/ 311945 w 623887"/>
                <a:gd name="connsiteY2" fmla="*/ 299540 h 713822"/>
                <a:gd name="connsiteX3" fmla="*/ 390525 w 623887"/>
                <a:gd name="connsiteY3" fmla="*/ 506709 h 713822"/>
                <a:gd name="connsiteX4" fmla="*/ 509588 w 623887"/>
                <a:gd name="connsiteY4" fmla="*/ 666253 h 713822"/>
                <a:gd name="connsiteX5" fmla="*/ 623887 w 623887"/>
                <a:gd name="connsiteY5" fmla="*/ 711496 h 71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887" h="713822">
                  <a:moveTo>
                    <a:pt x="0" y="1884"/>
                  </a:moveTo>
                  <a:cubicBezTo>
                    <a:pt x="76993" y="-11609"/>
                    <a:pt x="164703" y="49907"/>
                    <a:pt x="209550" y="106659"/>
                  </a:cubicBezTo>
                  <a:cubicBezTo>
                    <a:pt x="254397" y="163411"/>
                    <a:pt x="281783" y="232865"/>
                    <a:pt x="311945" y="299540"/>
                  </a:cubicBezTo>
                  <a:cubicBezTo>
                    <a:pt x="342107" y="366215"/>
                    <a:pt x="357585" y="445590"/>
                    <a:pt x="390525" y="506709"/>
                  </a:cubicBezTo>
                  <a:cubicBezTo>
                    <a:pt x="423466" y="567828"/>
                    <a:pt x="470694" y="632122"/>
                    <a:pt x="509588" y="666253"/>
                  </a:cubicBezTo>
                  <a:cubicBezTo>
                    <a:pt x="548482" y="700384"/>
                    <a:pt x="584993" y="721021"/>
                    <a:pt x="623887" y="71149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978692" y="8290260"/>
              <a:ext cx="826293" cy="720389"/>
            </a:xfrm>
            <a:custGeom>
              <a:avLst/>
              <a:gdLst>
                <a:gd name="connsiteX0" fmla="*/ 0 w 828675"/>
                <a:gd name="connsiteY0" fmla="*/ 263128 h 748903"/>
                <a:gd name="connsiteX1" fmla="*/ 142875 w 828675"/>
                <a:gd name="connsiteY1" fmla="*/ 234553 h 748903"/>
                <a:gd name="connsiteX2" fmla="*/ 228600 w 828675"/>
                <a:gd name="connsiteY2" fmla="*/ 148828 h 748903"/>
                <a:gd name="connsiteX3" fmla="*/ 390525 w 828675"/>
                <a:gd name="connsiteY3" fmla="*/ 5953 h 748903"/>
                <a:gd name="connsiteX4" fmla="*/ 504825 w 828675"/>
                <a:gd name="connsiteY4" fmla="*/ 53578 h 748903"/>
                <a:gd name="connsiteX5" fmla="*/ 571500 w 828675"/>
                <a:gd name="connsiteY5" fmla="*/ 291703 h 748903"/>
                <a:gd name="connsiteX6" fmla="*/ 638175 w 828675"/>
                <a:gd name="connsiteY6" fmla="*/ 482203 h 748903"/>
                <a:gd name="connsiteX7" fmla="*/ 704850 w 828675"/>
                <a:gd name="connsiteY7" fmla="*/ 663178 h 748903"/>
                <a:gd name="connsiteX8" fmla="*/ 828675 w 828675"/>
                <a:gd name="connsiteY8" fmla="*/ 748903 h 748903"/>
                <a:gd name="connsiteX0" fmla="*/ 0 w 828675"/>
                <a:gd name="connsiteY0" fmla="*/ 263128 h 748903"/>
                <a:gd name="connsiteX1" fmla="*/ 142875 w 828675"/>
                <a:gd name="connsiteY1" fmla="*/ 234553 h 748903"/>
                <a:gd name="connsiteX2" fmla="*/ 228600 w 828675"/>
                <a:gd name="connsiteY2" fmla="*/ 148828 h 748903"/>
                <a:gd name="connsiteX3" fmla="*/ 390525 w 828675"/>
                <a:gd name="connsiteY3" fmla="*/ 5953 h 748903"/>
                <a:gd name="connsiteX4" fmla="*/ 504825 w 828675"/>
                <a:gd name="connsiteY4" fmla="*/ 53578 h 748903"/>
                <a:gd name="connsiteX5" fmla="*/ 571500 w 828675"/>
                <a:gd name="connsiteY5" fmla="*/ 291703 h 748903"/>
                <a:gd name="connsiteX6" fmla="*/ 638175 w 828675"/>
                <a:gd name="connsiteY6" fmla="*/ 482203 h 748903"/>
                <a:gd name="connsiteX7" fmla="*/ 704850 w 828675"/>
                <a:gd name="connsiteY7" fmla="*/ 663178 h 748903"/>
                <a:gd name="connsiteX8" fmla="*/ 828675 w 828675"/>
                <a:gd name="connsiteY8" fmla="*/ 748903 h 748903"/>
                <a:gd name="connsiteX0" fmla="*/ 0 w 828675"/>
                <a:gd name="connsiteY0" fmla="*/ 257244 h 743019"/>
                <a:gd name="connsiteX1" fmla="*/ 142875 w 828675"/>
                <a:gd name="connsiteY1" fmla="*/ 228669 h 743019"/>
                <a:gd name="connsiteX2" fmla="*/ 228600 w 828675"/>
                <a:gd name="connsiteY2" fmla="*/ 142944 h 743019"/>
                <a:gd name="connsiteX3" fmla="*/ 390525 w 828675"/>
                <a:gd name="connsiteY3" fmla="*/ 69 h 743019"/>
                <a:gd name="connsiteX4" fmla="*/ 504825 w 828675"/>
                <a:gd name="connsiteY4" fmla="*/ 47694 h 743019"/>
                <a:gd name="connsiteX5" fmla="*/ 571500 w 828675"/>
                <a:gd name="connsiteY5" fmla="*/ 285819 h 743019"/>
                <a:gd name="connsiteX6" fmla="*/ 638175 w 828675"/>
                <a:gd name="connsiteY6" fmla="*/ 476319 h 743019"/>
                <a:gd name="connsiteX7" fmla="*/ 704850 w 828675"/>
                <a:gd name="connsiteY7" fmla="*/ 657294 h 743019"/>
                <a:gd name="connsiteX8" fmla="*/ 828675 w 828675"/>
                <a:gd name="connsiteY8" fmla="*/ 743019 h 743019"/>
                <a:gd name="connsiteX0" fmla="*/ 0 w 828675"/>
                <a:gd name="connsiteY0" fmla="*/ 257244 h 743019"/>
                <a:gd name="connsiteX1" fmla="*/ 142875 w 828675"/>
                <a:gd name="connsiteY1" fmla="*/ 228669 h 743019"/>
                <a:gd name="connsiteX2" fmla="*/ 228600 w 828675"/>
                <a:gd name="connsiteY2" fmla="*/ 142944 h 743019"/>
                <a:gd name="connsiteX3" fmla="*/ 390525 w 828675"/>
                <a:gd name="connsiteY3" fmla="*/ 69 h 743019"/>
                <a:gd name="connsiteX4" fmla="*/ 504825 w 828675"/>
                <a:gd name="connsiteY4" fmla="*/ 47694 h 743019"/>
                <a:gd name="connsiteX5" fmla="*/ 583406 w 828675"/>
                <a:gd name="connsiteY5" fmla="*/ 273913 h 743019"/>
                <a:gd name="connsiteX6" fmla="*/ 638175 w 828675"/>
                <a:gd name="connsiteY6" fmla="*/ 476319 h 743019"/>
                <a:gd name="connsiteX7" fmla="*/ 704850 w 828675"/>
                <a:gd name="connsiteY7" fmla="*/ 657294 h 743019"/>
                <a:gd name="connsiteX8" fmla="*/ 828675 w 828675"/>
                <a:gd name="connsiteY8" fmla="*/ 743019 h 743019"/>
                <a:gd name="connsiteX0" fmla="*/ 0 w 826293"/>
                <a:gd name="connsiteY0" fmla="*/ 257244 h 714444"/>
                <a:gd name="connsiteX1" fmla="*/ 142875 w 826293"/>
                <a:gd name="connsiteY1" fmla="*/ 228669 h 714444"/>
                <a:gd name="connsiteX2" fmla="*/ 228600 w 826293"/>
                <a:gd name="connsiteY2" fmla="*/ 142944 h 714444"/>
                <a:gd name="connsiteX3" fmla="*/ 390525 w 826293"/>
                <a:gd name="connsiteY3" fmla="*/ 69 h 714444"/>
                <a:gd name="connsiteX4" fmla="*/ 504825 w 826293"/>
                <a:gd name="connsiteY4" fmla="*/ 47694 h 714444"/>
                <a:gd name="connsiteX5" fmla="*/ 583406 w 826293"/>
                <a:gd name="connsiteY5" fmla="*/ 273913 h 714444"/>
                <a:gd name="connsiteX6" fmla="*/ 638175 w 826293"/>
                <a:gd name="connsiteY6" fmla="*/ 476319 h 714444"/>
                <a:gd name="connsiteX7" fmla="*/ 704850 w 826293"/>
                <a:gd name="connsiteY7" fmla="*/ 657294 h 714444"/>
                <a:gd name="connsiteX8" fmla="*/ 826293 w 826293"/>
                <a:gd name="connsiteY8" fmla="*/ 714444 h 714444"/>
                <a:gd name="connsiteX0" fmla="*/ 0 w 826293"/>
                <a:gd name="connsiteY0" fmla="*/ 257244 h 714444"/>
                <a:gd name="connsiteX1" fmla="*/ 142875 w 826293"/>
                <a:gd name="connsiteY1" fmla="*/ 228669 h 714444"/>
                <a:gd name="connsiteX2" fmla="*/ 228600 w 826293"/>
                <a:gd name="connsiteY2" fmla="*/ 142944 h 714444"/>
                <a:gd name="connsiteX3" fmla="*/ 390525 w 826293"/>
                <a:gd name="connsiteY3" fmla="*/ 69 h 714444"/>
                <a:gd name="connsiteX4" fmla="*/ 504825 w 826293"/>
                <a:gd name="connsiteY4" fmla="*/ 47694 h 714444"/>
                <a:gd name="connsiteX5" fmla="*/ 583406 w 826293"/>
                <a:gd name="connsiteY5" fmla="*/ 273913 h 714444"/>
                <a:gd name="connsiteX6" fmla="*/ 638175 w 826293"/>
                <a:gd name="connsiteY6" fmla="*/ 476319 h 714444"/>
                <a:gd name="connsiteX7" fmla="*/ 704850 w 826293"/>
                <a:gd name="connsiteY7" fmla="*/ 657294 h 714444"/>
                <a:gd name="connsiteX8" fmla="*/ 826293 w 826293"/>
                <a:gd name="connsiteY8" fmla="*/ 714444 h 714444"/>
                <a:gd name="connsiteX0" fmla="*/ 0 w 826293"/>
                <a:gd name="connsiteY0" fmla="*/ 263189 h 720389"/>
                <a:gd name="connsiteX1" fmla="*/ 142875 w 826293"/>
                <a:gd name="connsiteY1" fmla="*/ 234614 h 720389"/>
                <a:gd name="connsiteX2" fmla="*/ 235743 w 826293"/>
                <a:gd name="connsiteY2" fmla="*/ 153652 h 720389"/>
                <a:gd name="connsiteX3" fmla="*/ 390525 w 826293"/>
                <a:gd name="connsiteY3" fmla="*/ 6014 h 720389"/>
                <a:gd name="connsiteX4" fmla="*/ 504825 w 826293"/>
                <a:gd name="connsiteY4" fmla="*/ 53639 h 720389"/>
                <a:gd name="connsiteX5" fmla="*/ 583406 w 826293"/>
                <a:gd name="connsiteY5" fmla="*/ 279858 h 720389"/>
                <a:gd name="connsiteX6" fmla="*/ 638175 w 826293"/>
                <a:gd name="connsiteY6" fmla="*/ 482264 h 720389"/>
                <a:gd name="connsiteX7" fmla="*/ 704850 w 826293"/>
                <a:gd name="connsiteY7" fmla="*/ 663239 h 720389"/>
                <a:gd name="connsiteX8" fmla="*/ 826293 w 826293"/>
                <a:gd name="connsiteY8" fmla="*/ 720389 h 720389"/>
                <a:gd name="connsiteX0" fmla="*/ 0 w 826293"/>
                <a:gd name="connsiteY0" fmla="*/ 263189 h 720389"/>
                <a:gd name="connsiteX1" fmla="*/ 142875 w 826293"/>
                <a:gd name="connsiteY1" fmla="*/ 234614 h 720389"/>
                <a:gd name="connsiteX2" fmla="*/ 235743 w 826293"/>
                <a:gd name="connsiteY2" fmla="*/ 153652 h 720389"/>
                <a:gd name="connsiteX3" fmla="*/ 390525 w 826293"/>
                <a:gd name="connsiteY3" fmla="*/ 6014 h 720389"/>
                <a:gd name="connsiteX4" fmla="*/ 504825 w 826293"/>
                <a:gd name="connsiteY4" fmla="*/ 53639 h 720389"/>
                <a:gd name="connsiteX5" fmla="*/ 583406 w 826293"/>
                <a:gd name="connsiteY5" fmla="*/ 279858 h 720389"/>
                <a:gd name="connsiteX6" fmla="*/ 638175 w 826293"/>
                <a:gd name="connsiteY6" fmla="*/ 482264 h 720389"/>
                <a:gd name="connsiteX7" fmla="*/ 704850 w 826293"/>
                <a:gd name="connsiteY7" fmla="*/ 663239 h 720389"/>
                <a:gd name="connsiteX8" fmla="*/ 826293 w 826293"/>
                <a:gd name="connsiteY8" fmla="*/ 720389 h 720389"/>
                <a:gd name="connsiteX0" fmla="*/ 0 w 826293"/>
                <a:gd name="connsiteY0" fmla="*/ 263189 h 720389"/>
                <a:gd name="connsiteX1" fmla="*/ 142875 w 826293"/>
                <a:gd name="connsiteY1" fmla="*/ 234614 h 720389"/>
                <a:gd name="connsiteX2" fmla="*/ 235743 w 826293"/>
                <a:gd name="connsiteY2" fmla="*/ 153652 h 720389"/>
                <a:gd name="connsiteX3" fmla="*/ 390525 w 826293"/>
                <a:gd name="connsiteY3" fmla="*/ 6014 h 720389"/>
                <a:gd name="connsiteX4" fmla="*/ 504825 w 826293"/>
                <a:gd name="connsiteY4" fmla="*/ 53639 h 720389"/>
                <a:gd name="connsiteX5" fmla="*/ 583406 w 826293"/>
                <a:gd name="connsiteY5" fmla="*/ 279858 h 720389"/>
                <a:gd name="connsiteX6" fmla="*/ 638175 w 826293"/>
                <a:gd name="connsiteY6" fmla="*/ 482264 h 720389"/>
                <a:gd name="connsiteX7" fmla="*/ 704850 w 826293"/>
                <a:gd name="connsiteY7" fmla="*/ 663239 h 720389"/>
                <a:gd name="connsiteX8" fmla="*/ 826293 w 826293"/>
                <a:gd name="connsiteY8" fmla="*/ 720389 h 72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6293" h="720389">
                  <a:moveTo>
                    <a:pt x="0" y="263189"/>
                  </a:moveTo>
                  <a:cubicBezTo>
                    <a:pt x="52387" y="258426"/>
                    <a:pt x="103585" y="252870"/>
                    <a:pt x="142875" y="234614"/>
                  </a:cubicBezTo>
                  <a:cubicBezTo>
                    <a:pt x="182165" y="216358"/>
                    <a:pt x="194468" y="191752"/>
                    <a:pt x="235743" y="153652"/>
                  </a:cubicBezTo>
                  <a:cubicBezTo>
                    <a:pt x="277018" y="115552"/>
                    <a:pt x="345678" y="22683"/>
                    <a:pt x="390525" y="6014"/>
                  </a:cubicBezTo>
                  <a:cubicBezTo>
                    <a:pt x="435372" y="-10655"/>
                    <a:pt x="472678" y="7998"/>
                    <a:pt x="504825" y="53639"/>
                  </a:cubicBezTo>
                  <a:cubicBezTo>
                    <a:pt x="536972" y="99280"/>
                    <a:pt x="551656" y="170320"/>
                    <a:pt x="583406" y="279858"/>
                  </a:cubicBezTo>
                  <a:cubicBezTo>
                    <a:pt x="615156" y="389396"/>
                    <a:pt x="615552" y="411222"/>
                    <a:pt x="638175" y="482264"/>
                  </a:cubicBezTo>
                  <a:cubicBezTo>
                    <a:pt x="660798" y="553306"/>
                    <a:pt x="673497" y="623552"/>
                    <a:pt x="704850" y="663239"/>
                  </a:cubicBezTo>
                  <a:cubicBezTo>
                    <a:pt x="736203" y="702927"/>
                    <a:pt x="775492" y="709276"/>
                    <a:pt x="826293" y="720389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49998" y="8187859"/>
                  <a:ext cx="403371" cy="197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98" y="8187859"/>
                  <a:ext cx="403371" cy="197265"/>
                </a:xfrm>
                <a:prstGeom prst="rect">
                  <a:avLst/>
                </a:prstGeom>
                <a:blipFill>
                  <a:blip r:embed="rId5"/>
                  <a:stretch>
                    <a:fillRect l="-1299" t="-4348" r="-5195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372972" y="8849846"/>
                  <a:ext cx="156797" cy="197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972" y="8849846"/>
                  <a:ext cx="156797" cy="197265"/>
                </a:xfrm>
                <a:prstGeom prst="rect">
                  <a:avLst/>
                </a:prstGeom>
                <a:blipFill>
                  <a:blip r:embed="rId6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244433" y="9119800"/>
                  <a:ext cx="147583" cy="197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4433" y="9119800"/>
                  <a:ext cx="147583" cy="197265"/>
                </a:xfrm>
                <a:prstGeom prst="rect">
                  <a:avLst/>
                </a:prstGeom>
                <a:blipFill>
                  <a:blip r:embed="rId7"/>
                  <a:stretch>
                    <a:fillRect l="-50000" t="-2222" r="-42857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>
            <a:xfrm>
              <a:off x="1320286" y="8926820"/>
              <a:ext cx="0" cy="2000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53000" y="1976608"/>
                <a:ext cx="3011274" cy="302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=1.695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976608"/>
                <a:ext cx="3011274" cy="302070"/>
              </a:xfrm>
              <a:prstGeom prst="rect">
                <a:avLst/>
              </a:prstGeom>
              <a:blipFill>
                <a:blip r:embed="rId8"/>
                <a:stretch>
                  <a:fillRect l="-142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03747" y="2554824"/>
                <a:ext cx="3600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Supports layer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dirty="0"/>
                  <a:t> of  </a:t>
                </a:r>
                <a:r>
                  <a:rPr lang="en-US" dirty="0" smtClean="0"/>
                  <a:t>with width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747" y="2554824"/>
                <a:ext cx="3600450" cy="369332"/>
              </a:xfrm>
              <a:prstGeom prst="rect">
                <a:avLst/>
              </a:prstGeom>
              <a:blipFill>
                <a:blip r:embed="rId9"/>
                <a:stretch>
                  <a:fillRect l="-1354" t="-8197" r="-16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83418" y="3738887"/>
                <a:ext cx="6612195" cy="394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Can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dirty="0"/>
                  <a:t>’s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  1</a:t>
                </a:r>
                <a:r>
                  <a:rPr lang="en-US" baseline="30000" dirty="0"/>
                  <a:t>st</a:t>
                </a:r>
                <a:r>
                  <a:rPr lang="en-US" dirty="0"/>
                  <a:t> order but no </a:t>
                </a:r>
                <a:r>
                  <a:rPr lang="en-US" dirty="0" err="1"/>
                  <a:t>supercooling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418" y="3738887"/>
                <a:ext cx="6612195" cy="394403"/>
              </a:xfrm>
              <a:prstGeom prst="rect">
                <a:avLst/>
              </a:prstGeom>
              <a:blipFill>
                <a:blip r:embed="rId10"/>
                <a:stretch>
                  <a:fillRect l="-737" t="-6154" r="-92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46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2078" y="194614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Vortex Nucleation</a:t>
                </a:r>
                <a:r>
                  <a:rPr lang="en-US" dirty="0"/>
                  <a:t>: when do vortices enter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raises</a:t>
                </a:r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78" y="194614"/>
                <a:ext cx="7315200" cy="369332"/>
              </a:xfrm>
              <a:prstGeom prst="rect">
                <a:avLst/>
              </a:prstGeom>
              <a:blipFill>
                <a:blip r:embed="rId2"/>
                <a:stretch>
                  <a:fillRect l="-75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6281" y="684143"/>
                <a:ext cx="2380523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Define </a:t>
                </a:r>
                <a:r>
                  <a:rPr lang="en-US" dirty="0" smtClean="0"/>
                  <a:t>critical field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81" y="684143"/>
                <a:ext cx="2380523" cy="393121"/>
              </a:xfrm>
              <a:prstGeom prst="rect">
                <a:avLst/>
              </a:prstGeom>
              <a:blipFill>
                <a:blip r:embed="rId3"/>
                <a:stretch>
                  <a:fillRect l="-2308" t="-6154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57300" y="1190625"/>
                <a:ext cx="3286990" cy="407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𝑀𝑒𝑖𝑠𝑠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𝑒𝑟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𝑣𝑜𝑟𝑡𝑒𝑥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1190625"/>
                <a:ext cx="3286990" cy="407163"/>
              </a:xfrm>
              <a:prstGeom prst="rect">
                <a:avLst/>
              </a:prstGeom>
              <a:blipFill>
                <a:blip r:embed="rId4"/>
                <a:stretch>
                  <a:fillRect l="-1484" t="-4478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275747" y="1645811"/>
            <a:ext cx="4207332" cy="2272262"/>
            <a:chOff x="1343026" y="1624343"/>
            <a:chExt cx="3772132" cy="1678804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714500" y="1673086"/>
              <a:ext cx="0" cy="13323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714500" y="3005468"/>
              <a:ext cx="31813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990975" y="1795793"/>
              <a:ext cx="0" cy="11906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667000" y="2081543"/>
              <a:ext cx="0" cy="91440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714500" y="1624343"/>
              <a:ext cx="2624234" cy="137160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2657475" y="1643393"/>
              <a:ext cx="1657350" cy="1381125"/>
            </a:xfrm>
            <a:custGeom>
              <a:avLst/>
              <a:gdLst>
                <a:gd name="connsiteX0" fmla="*/ 0 w 1657350"/>
                <a:gd name="connsiteY0" fmla="*/ 1381125 h 1381125"/>
                <a:gd name="connsiteX1" fmla="*/ 400050 w 1657350"/>
                <a:gd name="connsiteY1" fmla="*/ 809625 h 1381125"/>
                <a:gd name="connsiteX2" fmla="*/ 781050 w 1657350"/>
                <a:gd name="connsiteY2" fmla="*/ 485775 h 1381125"/>
                <a:gd name="connsiteX3" fmla="*/ 1657350 w 1657350"/>
                <a:gd name="connsiteY3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7350" h="1381125">
                  <a:moveTo>
                    <a:pt x="0" y="1381125"/>
                  </a:moveTo>
                  <a:cubicBezTo>
                    <a:pt x="134937" y="1169987"/>
                    <a:pt x="269875" y="958850"/>
                    <a:pt x="400050" y="809625"/>
                  </a:cubicBezTo>
                  <a:cubicBezTo>
                    <a:pt x="530225" y="660400"/>
                    <a:pt x="571500" y="620712"/>
                    <a:pt x="781050" y="485775"/>
                  </a:cubicBezTo>
                  <a:cubicBezTo>
                    <a:pt x="990600" y="350837"/>
                    <a:pt x="1323975" y="175418"/>
                    <a:pt x="165735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539997" y="2081543"/>
              <a:ext cx="0" cy="2476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794660" y="2062493"/>
              <a:ext cx="0" cy="2476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343026" y="2257368"/>
                  <a:ext cx="189538" cy="2046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026" y="2257368"/>
                  <a:ext cx="189538" cy="204654"/>
                </a:xfrm>
                <a:prstGeom prst="rect">
                  <a:avLst/>
                </a:prstGeom>
                <a:blipFill>
                  <a:blip r:embed="rId5"/>
                  <a:stretch>
                    <a:fillRect l="-25714" r="-22857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473582" y="3080917"/>
                  <a:ext cx="346823" cy="2222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3582" y="3080917"/>
                  <a:ext cx="346823" cy="222230"/>
                </a:xfrm>
                <a:prstGeom prst="rect">
                  <a:avLst/>
                </a:prstGeom>
                <a:blipFill>
                  <a:blip r:embed="rId6"/>
                  <a:stretch>
                    <a:fillRect l="-12500"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797557" y="3067380"/>
                  <a:ext cx="346823" cy="2222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7557" y="3067380"/>
                  <a:ext cx="346823" cy="222230"/>
                </a:xfrm>
                <a:prstGeom prst="rect">
                  <a:avLst/>
                </a:prstGeom>
                <a:blipFill>
                  <a:blip r:embed="rId7"/>
                  <a:stretch>
                    <a:fillRect l="-12500"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910789" y="2866968"/>
                  <a:ext cx="204369" cy="2046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0789" y="2866968"/>
                  <a:ext cx="204369" cy="204654"/>
                </a:xfrm>
                <a:prstGeom prst="rect">
                  <a:avLst/>
                </a:prstGeom>
                <a:blipFill>
                  <a:blip r:embed="rId8"/>
                  <a:stretch>
                    <a:fillRect l="-24324" r="-24324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2743200" y="1700543"/>
              <a:ext cx="58" cy="204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4435" y="4024616"/>
                <a:ext cx="6429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line energy of </a:t>
                </a:r>
                <a:r>
                  <a:rPr lang="en-US" dirty="0" smtClean="0"/>
                  <a:t>vortex/length</a:t>
                </a:r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35" y="4024616"/>
                <a:ext cx="6429375" cy="369332"/>
              </a:xfrm>
              <a:prstGeom prst="rect">
                <a:avLst/>
              </a:prstGeom>
              <a:blipFill>
                <a:blip r:embed="rId9"/>
                <a:stretch>
                  <a:fillRect l="-85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2870" y="4492540"/>
                <a:ext cx="6236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Tradeoff vortex energy vs. field energy (to allow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penetrate)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70" y="4492540"/>
                <a:ext cx="6236579" cy="369332"/>
              </a:xfrm>
              <a:prstGeom prst="rect">
                <a:avLst/>
              </a:prstGeom>
              <a:blipFill>
                <a:blip r:embed="rId10"/>
                <a:stretch>
                  <a:fillRect l="-88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6830440" y="1174639"/>
            <a:ext cx="2497431" cy="1339100"/>
            <a:chOff x="5764465" y="3395352"/>
            <a:chExt cx="1137370" cy="678879"/>
          </a:xfrm>
        </p:grpSpPr>
        <p:grpSp>
          <p:nvGrpSpPr>
            <p:cNvPr id="23" name="Group 22"/>
            <p:cNvGrpSpPr/>
            <p:nvPr/>
          </p:nvGrpSpPr>
          <p:grpSpPr>
            <a:xfrm>
              <a:off x="5764465" y="3395352"/>
              <a:ext cx="570964" cy="678879"/>
              <a:chOff x="5773990" y="3286865"/>
              <a:chExt cx="570964" cy="678879"/>
            </a:xfrm>
          </p:grpSpPr>
          <p:sp>
            <p:nvSpPr>
              <p:cNvPr id="26" name="Can 25"/>
              <p:cNvSpPr/>
              <p:nvPr/>
            </p:nvSpPr>
            <p:spPr>
              <a:xfrm>
                <a:off x="5935917" y="3298994"/>
                <a:ext cx="254257" cy="666750"/>
              </a:xfrm>
              <a:prstGeom prst="can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/>
              <p:cNvSpPr/>
              <p:nvPr/>
            </p:nvSpPr>
            <p:spPr>
              <a:xfrm rot="10800000">
                <a:off x="5773991" y="3487864"/>
                <a:ext cx="563819" cy="108548"/>
              </a:xfrm>
              <a:prstGeom prst="arc">
                <a:avLst>
                  <a:gd name="adj1" fmla="val 10035816"/>
                  <a:gd name="adj2" fmla="val 1333169"/>
                </a:avLst>
              </a:prstGeom>
              <a:ln w="15875"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5781135" y="3648923"/>
                <a:ext cx="563819" cy="108548"/>
              </a:xfrm>
              <a:prstGeom prst="arc">
                <a:avLst>
                  <a:gd name="adj1" fmla="val 10035816"/>
                  <a:gd name="adj2" fmla="val 1333169"/>
                </a:avLst>
              </a:prstGeom>
              <a:ln w="15875"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c 28"/>
              <p:cNvSpPr/>
              <p:nvPr/>
            </p:nvSpPr>
            <p:spPr>
              <a:xfrm rot="10800000">
                <a:off x="5773990" y="3785252"/>
                <a:ext cx="563819" cy="108548"/>
              </a:xfrm>
              <a:prstGeom prst="arc">
                <a:avLst>
                  <a:gd name="adj1" fmla="val 10035816"/>
                  <a:gd name="adj2" fmla="val 1333169"/>
                </a:avLst>
              </a:prstGeom>
              <a:ln w="15875"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935917" y="3286865"/>
                <a:ext cx="254257" cy="925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>
            <a:xfrm flipV="1">
              <a:off x="6610350" y="3395352"/>
              <a:ext cx="0" cy="6788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720760" y="3648199"/>
                  <a:ext cx="1810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0760" y="3648199"/>
                  <a:ext cx="181075" cy="27699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085317" y="5076667"/>
                <a:ext cx="2114361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317" y="5076667"/>
                <a:ext cx="2114361" cy="7265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210002" y="4897405"/>
                <a:ext cx="3491853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𝑑𝑉</m:t>
                                  </m:r>
                                </m:e>
                              </m:nary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02" y="4897405"/>
                <a:ext cx="3491853" cy="9840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844678" y="5076667"/>
                <a:ext cx="1284391" cy="574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678" y="5076667"/>
                <a:ext cx="1284391" cy="57477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29110" y="5986334"/>
                <a:ext cx="1341136" cy="566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110" y="5986334"/>
                <a:ext cx="1341136" cy="56643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2712577" y="1898316"/>
            <a:ext cx="908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 1 vortex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1722101" y="1898316"/>
            <a:ext cx="1038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 0 vortices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5410200" y="6031532"/>
            <a:ext cx="204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“lower </a:t>
            </a:r>
            <a:r>
              <a:rPr lang="en-US" dirty="0"/>
              <a:t>critical </a:t>
            </a:r>
            <a:r>
              <a:rPr lang="en-US" dirty="0" smtClean="0"/>
              <a:t>field”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9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1" grpId="0"/>
      <p:bldP spid="32" grpId="0"/>
      <p:bldP spid="33" grpId="0"/>
      <p:bldP spid="34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216540"/>
                <a:ext cx="6569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?  </a:t>
                </a:r>
                <a:r>
                  <a:rPr lang="en-US" dirty="0" smtClean="0"/>
                  <a:t> Must </a:t>
                </a:r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𝐺𝐿</m:t>
                    </m:r>
                  </m:oMath>
                </a14:m>
                <a:r>
                  <a:rPr lang="en-US" dirty="0"/>
                  <a:t> to get vortex slope: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6540"/>
                <a:ext cx="6569075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39544" y="1243750"/>
                <a:ext cx="437331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544" y="1243750"/>
                <a:ext cx="4373312" cy="769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0550" y="861768"/>
                <a:ext cx="3903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Calculate line energy  (field energy +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𝐾𝐸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50" y="861768"/>
                <a:ext cx="3903376" cy="369332"/>
              </a:xfrm>
              <a:prstGeom prst="rect">
                <a:avLst/>
              </a:prstGeom>
              <a:blipFill>
                <a:blip r:embed="rId4"/>
                <a:stretch>
                  <a:fillRect l="-140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20550" y="149759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Guess: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2063413"/>
            <a:ext cx="786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field</a:t>
            </a:r>
            <a:endParaRPr lang="en-US" sz="1400" dirty="0"/>
          </a:p>
          <a:p>
            <a:pPr algn="ctr"/>
            <a:r>
              <a:rPr lang="en-US" sz="1400" dirty="0"/>
              <a:t>energy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6897" y="2083875"/>
            <a:ext cx="1236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condensation </a:t>
            </a:r>
            <a:endParaRPr lang="en-US" sz="1400" dirty="0"/>
          </a:p>
          <a:p>
            <a:pPr algn="ctr"/>
            <a:r>
              <a:rPr lang="en-US" sz="1400" dirty="0"/>
              <a:t>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4698" y="2796207"/>
                <a:ext cx="8749682" cy="515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Solutions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   </a:t>
                </a:r>
                <a:r>
                  <a:rPr lang="en-US" dirty="0" smtClean="0"/>
                  <a:t>   use </a:t>
                </a:r>
                <a:r>
                  <a:rPr lang="en-US" dirty="0"/>
                  <a:t>full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98" y="2796207"/>
                <a:ext cx="8749682" cy="515462"/>
              </a:xfrm>
              <a:prstGeom prst="rect">
                <a:avLst/>
              </a:prstGeom>
              <a:blipFill>
                <a:blip r:embed="rId5"/>
                <a:stretch>
                  <a:fillRect l="-62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4400" y="3689764"/>
                <a:ext cx="1910587" cy="5200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tan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689764"/>
                <a:ext cx="1910587" cy="520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877749" y="4743964"/>
            <a:ext cx="3516412" cy="1521748"/>
            <a:chOff x="518754" y="1960417"/>
            <a:chExt cx="3516412" cy="1521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18754" y="1960417"/>
                  <a:ext cx="3516412" cy="6223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54" y="1960417"/>
                  <a:ext cx="3516412" cy="62235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1137321" y="3112833"/>
              <a:ext cx="2897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zero </a:t>
              </a:r>
              <a:r>
                <a:rPr lang="en-US" dirty="0"/>
                <a:t>– order </a:t>
              </a:r>
              <a:r>
                <a:rPr lang="en-US" dirty="0" smtClean="0"/>
                <a:t>Hankel </a:t>
              </a:r>
              <a:r>
                <a:rPr lang="en-US" dirty="0"/>
                <a:t>function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93068" y="4140593"/>
            <a:ext cx="6510333" cy="1739648"/>
            <a:chOff x="1000286" y="3427178"/>
            <a:chExt cx="6510333" cy="17396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825647" y="3427178"/>
                  <a:ext cx="3666645" cy="7298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5647" y="3427178"/>
                  <a:ext cx="3666645" cy="72988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825647" y="4490711"/>
                  <a:ext cx="4073359" cy="6223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+0.12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     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5647" y="4490711"/>
                  <a:ext cx="4073359" cy="62235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Left Brace 16"/>
            <p:cNvSpPr/>
            <p:nvPr/>
          </p:nvSpPr>
          <p:spPr>
            <a:xfrm>
              <a:off x="1520847" y="3480943"/>
              <a:ext cx="304800" cy="1685883"/>
            </a:xfrm>
            <a:prstGeom prst="leftBrace">
              <a:avLst>
                <a:gd name="adj1" fmla="val 54028"/>
                <a:gd name="adj2" fmla="val 50000"/>
              </a:avLst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00286" y="4134584"/>
                  <a:ext cx="2981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286" y="4134584"/>
                  <a:ext cx="29815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0204" r="-102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6001598" y="3607452"/>
              <a:ext cx="1314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(long range)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11133" y="4617220"/>
              <a:ext cx="1399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(short range)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9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6266" y="313617"/>
                <a:ext cx="63798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does not diverge in core – flattens off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 near center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66" y="313617"/>
                <a:ext cx="6379823" cy="276999"/>
              </a:xfrm>
              <a:prstGeom prst="rect">
                <a:avLst/>
              </a:prstGeom>
              <a:blipFill>
                <a:blip r:embed="rId2"/>
                <a:stretch>
                  <a:fillRect l="-1338" t="-28261" r="-669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92446" y="105998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back in: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65795" y="906123"/>
                <a:ext cx="3624454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795" y="906123"/>
                <a:ext cx="3624454" cy="6770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2220" y="2199547"/>
                <a:ext cx="5443780" cy="5772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0" y="2199547"/>
                <a:ext cx="5443780" cy="5772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44868" y="3263151"/>
                <a:ext cx="1442885" cy="6167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868" y="3263151"/>
                <a:ext cx="1442885" cy="616772"/>
              </a:xfrm>
              <a:prstGeom prst="rect">
                <a:avLst/>
              </a:prstGeom>
              <a:blipFill>
                <a:blip r:embed="rId5"/>
                <a:stretch>
                  <a:fillRect l="-4219" r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4600" y="2639892"/>
                <a:ext cx="2431370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639892"/>
                <a:ext cx="2431370" cy="5722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235032" y="4178203"/>
            <a:ext cx="5425983" cy="2357800"/>
            <a:chOff x="1197067" y="5918200"/>
            <a:chExt cx="5425983" cy="2037589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082800" y="5918200"/>
              <a:ext cx="0" cy="1600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076450" y="7512050"/>
              <a:ext cx="4546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87043" y="6000750"/>
              <a:ext cx="1926157" cy="151130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013200" y="6000750"/>
              <a:ext cx="0" cy="151765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3194050" y="6648408"/>
              <a:ext cx="2990850" cy="857293"/>
            </a:xfrm>
            <a:custGeom>
              <a:avLst/>
              <a:gdLst>
                <a:gd name="connsiteX0" fmla="*/ 0 w 2965450"/>
                <a:gd name="connsiteY0" fmla="*/ 0 h 895350"/>
                <a:gd name="connsiteX1" fmla="*/ 768350 w 2965450"/>
                <a:gd name="connsiteY1" fmla="*/ 368300 h 895350"/>
                <a:gd name="connsiteX2" fmla="*/ 1943100 w 2965450"/>
                <a:gd name="connsiteY2" fmla="*/ 673100 h 895350"/>
                <a:gd name="connsiteX3" fmla="*/ 2965450 w 2965450"/>
                <a:gd name="connsiteY3" fmla="*/ 89535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5450" h="895350">
                  <a:moveTo>
                    <a:pt x="0" y="0"/>
                  </a:moveTo>
                  <a:cubicBezTo>
                    <a:pt x="222250" y="128058"/>
                    <a:pt x="444500" y="256117"/>
                    <a:pt x="768350" y="368300"/>
                  </a:cubicBezTo>
                  <a:cubicBezTo>
                    <a:pt x="1092200" y="480483"/>
                    <a:pt x="1576917" y="585258"/>
                    <a:pt x="1943100" y="673100"/>
                  </a:cubicBezTo>
                  <a:cubicBezTo>
                    <a:pt x="2309283" y="760942"/>
                    <a:pt x="2637366" y="828146"/>
                    <a:pt x="2965450" y="8953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2082799" y="6648451"/>
              <a:ext cx="1111251" cy="8699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359773" y="6388100"/>
              <a:ext cx="253377" cy="2603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506447" y="6242093"/>
              <a:ext cx="360080" cy="4127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604560" y="6436470"/>
              <a:ext cx="253377" cy="2603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696946" y="6534213"/>
              <a:ext cx="253377" cy="2603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178610" y="7175500"/>
              <a:ext cx="253377" cy="2603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366402" y="7175500"/>
              <a:ext cx="253377" cy="2603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558830" y="7245393"/>
              <a:ext cx="184463" cy="2253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807571" y="7280339"/>
              <a:ext cx="152803" cy="1904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121443" y="7115239"/>
              <a:ext cx="152803" cy="1904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149788" y="7435808"/>
              <a:ext cx="0" cy="184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24"/>
            <p:cNvSpPr/>
            <p:nvPr/>
          </p:nvSpPr>
          <p:spPr>
            <a:xfrm rot="918681">
              <a:off x="3965720" y="6547424"/>
              <a:ext cx="528387" cy="561230"/>
            </a:xfrm>
            <a:prstGeom prst="arc">
              <a:avLst>
                <a:gd name="adj1" fmla="val 15187254"/>
                <a:gd name="adj2" fmla="val 638173"/>
              </a:avLst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956370" y="7655001"/>
                  <a:ext cx="386837" cy="300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6370" y="7655001"/>
                  <a:ext cx="386837" cy="300788"/>
                </a:xfrm>
                <a:prstGeom prst="rect">
                  <a:avLst/>
                </a:prstGeom>
                <a:blipFill>
                  <a:blip r:embed="rId7"/>
                  <a:stretch>
                    <a:fillRect l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832537" y="7553200"/>
                  <a:ext cx="3075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2537" y="7553200"/>
                  <a:ext cx="307520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0000" r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986658" y="7609986"/>
                  <a:ext cx="396484" cy="2599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658" y="7609986"/>
                  <a:ext cx="396484" cy="259938"/>
                </a:xfrm>
                <a:prstGeom prst="rect">
                  <a:avLst/>
                </a:prstGeom>
                <a:blipFill>
                  <a:blip r:embed="rId9"/>
                  <a:stretch>
                    <a:fillRect l="-12308"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197067" y="6579800"/>
                  <a:ext cx="632356" cy="2393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067" y="6579800"/>
                  <a:ext cx="632356" cy="239380"/>
                </a:xfrm>
                <a:prstGeom prst="rect">
                  <a:avLst/>
                </a:prstGeom>
                <a:blipFill>
                  <a:blip r:embed="rId10"/>
                  <a:stretch>
                    <a:fillRect l="-6796" r="-1359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4452981" y="6422593"/>
              <a:ext cx="1263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areas equal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59985" y="5113420"/>
                <a:ext cx="878895" cy="564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985" y="5113420"/>
                <a:ext cx="878895" cy="5642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513637" y="4293694"/>
                <a:ext cx="87889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637" y="4293694"/>
                <a:ext cx="878895" cy="5186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Brace 33"/>
          <p:cNvSpPr/>
          <p:nvPr/>
        </p:nvSpPr>
        <p:spPr>
          <a:xfrm>
            <a:off x="5486400" y="2169250"/>
            <a:ext cx="381000" cy="1584221"/>
          </a:xfrm>
          <a:prstGeom prst="rightBrace">
            <a:avLst>
              <a:gd name="adj1" fmla="val 2666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2" grpId="0"/>
      <p:bldP spid="33" grpId="0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343" y="15138"/>
            <a:ext cx="361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Ginzburg</a:t>
            </a:r>
            <a:r>
              <a:rPr lang="en-US" b="1" dirty="0" smtClean="0"/>
              <a:t>-Landau Theory  </a:t>
            </a:r>
            <a:r>
              <a:rPr lang="en-US" dirty="0" smtClean="0"/>
              <a:t>(summary)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45025"/>
            <a:ext cx="168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G-L free energy: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4600" y="499451"/>
                <a:ext cx="2233497" cy="427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99451"/>
                <a:ext cx="2233497" cy="427040"/>
              </a:xfrm>
              <a:prstGeom prst="rect">
                <a:avLst/>
              </a:prstGeom>
              <a:blipFill>
                <a:blip r:embed="rId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48098" y="387967"/>
                <a:ext cx="6079165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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den>
                                  </m:f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</m:acc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  <m:acc>
                                    <m:accPr>
                                      <m:chr m:val="⃑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98" y="387967"/>
                <a:ext cx="6079165" cy="6770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rot="16200000">
            <a:off x="5637525" y="319571"/>
            <a:ext cx="346413" cy="1676400"/>
          </a:xfrm>
          <a:prstGeom prst="leftBrace">
            <a:avLst>
              <a:gd name="adj1" fmla="val 27742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7928288" y="85658"/>
            <a:ext cx="346413" cy="2200272"/>
          </a:xfrm>
          <a:prstGeom prst="leftBrace">
            <a:avLst>
              <a:gd name="adj1" fmla="val 37447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10039329" y="436143"/>
            <a:ext cx="346413" cy="1495426"/>
          </a:xfrm>
          <a:prstGeom prst="leftBrace">
            <a:avLst>
              <a:gd name="adj1" fmla="val 29683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41962" y="1375356"/>
            <a:ext cx="1537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CONDENSATION</a:t>
            </a:r>
          </a:p>
          <a:p>
            <a:pPr algn="ctr"/>
            <a:r>
              <a:rPr lang="en-US" sz="1600" dirty="0" smtClean="0"/>
              <a:t>ENERGY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498578" y="1375356"/>
            <a:ext cx="1205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KINETIC ENERGY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409208" y="1375356"/>
            <a:ext cx="1606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MAGNETIC FIELD</a:t>
            </a:r>
          </a:p>
          <a:p>
            <a:pPr algn="ctr"/>
            <a:r>
              <a:rPr lang="en-US" sz="1600" dirty="0" smtClean="0"/>
              <a:t>EXPULSION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01358" y="1989374"/>
                <a:ext cx="2531014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358" y="1989374"/>
                <a:ext cx="2531014" cy="553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0605" y="2375613"/>
                <a:ext cx="389132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Minimize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 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05" y="2375613"/>
                <a:ext cx="3891322" cy="506870"/>
              </a:xfrm>
              <a:prstGeom prst="rect">
                <a:avLst/>
              </a:prstGeom>
              <a:blipFill>
                <a:blip r:embed="rId5"/>
                <a:stretch>
                  <a:fillRect l="-1252" t="-95181" b="-15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50350" y="2848327"/>
                <a:ext cx="4180247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𝛼𝜓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  <m:acc>
                                <m:accPr>
                                  <m:chr m:val="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acc>
                                <m:accPr>
                                  <m:chr m:val="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350" y="2848327"/>
                <a:ext cx="4180247" cy="6770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27828" y="3604038"/>
                <a:ext cx="5344220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28" y="3604038"/>
                <a:ext cx="5344220" cy="5558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16212" y="302334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0375" y="375653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39722" y="1291731"/>
                <a:ext cx="4116833" cy="398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Order parameter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</m:e>
                    </m:d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22" y="1291731"/>
                <a:ext cx="4116833" cy="398507"/>
              </a:xfrm>
              <a:prstGeom prst="rect">
                <a:avLst/>
              </a:prstGeom>
              <a:blipFill>
                <a:blip r:embed="rId8"/>
                <a:stretch>
                  <a:fillRect l="-1183" t="-1538" r="-740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39722" y="1748633"/>
                <a:ext cx="3940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Superelectron density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22" y="1748633"/>
                <a:ext cx="3940694" cy="369332"/>
              </a:xfrm>
              <a:prstGeom prst="rect">
                <a:avLst/>
              </a:prstGeom>
              <a:blipFill>
                <a:blip r:embed="rId9"/>
                <a:stretch>
                  <a:fillRect l="-123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549452" y="4948009"/>
                <a:ext cx="2007473" cy="735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452" y="4948009"/>
                <a:ext cx="2007473" cy="7355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494941" y="5781282"/>
                <a:ext cx="2247667" cy="827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)=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𝑚𝑐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41" y="5781282"/>
                <a:ext cx="2247667" cy="8278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35273" y="4602434"/>
                <a:ext cx="50959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ISOLATED SAMPLE – no transport currents,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real 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3" y="4602434"/>
                <a:ext cx="5095947" cy="369332"/>
              </a:xfrm>
              <a:prstGeom prst="rect">
                <a:avLst/>
              </a:prstGeom>
              <a:blipFill>
                <a:blip r:embed="rId17"/>
                <a:stretch>
                  <a:fillRect l="-1077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35273" y="5033951"/>
                <a:ext cx="4151906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3" y="5033951"/>
                <a:ext cx="4151906" cy="62799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77191" y="5915444"/>
                <a:ext cx="3641894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91" y="5915444"/>
                <a:ext cx="3641894" cy="55585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ight Arrow 76"/>
          <p:cNvSpPr/>
          <p:nvPr/>
        </p:nvSpPr>
        <p:spPr>
          <a:xfrm>
            <a:off x="4789201" y="5318314"/>
            <a:ext cx="379145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>
            <a:off x="4771054" y="6166480"/>
            <a:ext cx="379145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0472908" y="5411485"/>
                <a:ext cx="1131335" cy="67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908" y="5411485"/>
                <a:ext cx="1131335" cy="67557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7418056" y="5015510"/>
                <a:ext cx="2141868" cy="702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𝑒𝐻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056" y="5015510"/>
                <a:ext cx="2141868" cy="70282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/>
          <p:cNvSpPr/>
          <p:nvPr/>
        </p:nvSpPr>
        <p:spPr>
          <a:xfrm>
            <a:off x="4390320" y="5533665"/>
            <a:ext cx="2049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coherence length</a:t>
            </a:r>
            <a:endParaRPr lang="en-US" i="1" dirty="0"/>
          </a:p>
        </p:txBody>
      </p:sp>
      <p:sp>
        <p:nvSpPr>
          <p:cNvPr id="83" name="Rectangle 82"/>
          <p:cNvSpPr/>
          <p:nvPr/>
        </p:nvSpPr>
        <p:spPr>
          <a:xfrm>
            <a:off x="4322574" y="6419963"/>
            <a:ext cx="2049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penetration length</a:t>
            </a:r>
            <a:endParaRPr lang="en-US" i="1" dirty="0"/>
          </a:p>
        </p:txBody>
      </p:sp>
      <p:sp>
        <p:nvSpPr>
          <p:cNvPr id="84" name="Rectangle 83"/>
          <p:cNvSpPr/>
          <p:nvPr/>
        </p:nvSpPr>
        <p:spPr>
          <a:xfrm>
            <a:off x="10485087" y="6227910"/>
            <a:ext cx="1922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G-L parameter</a:t>
            </a:r>
            <a:endParaRPr lang="en-US" i="1" dirty="0"/>
          </a:p>
        </p:txBody>
      </p:sp>
      <p:sp>
        <p:nvSpPr>
          <p:cNvPr id="85" name="Right Brace 84"/>
          <p:cNvSpPr/>
          <p:nvPr/>
        </p:nvSpPr>
        <p:spPr>
          <a:xfrm>
            <a:off x="9665723" y="5083022"/>
            <a:ext cx="332429" cy="1547310"/>
          </a:xfrm>
          <a:prstGeom prst="rightBrace">
            <a:avLst>
              <a:gd name="adj1" fmla="val 3815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1204965"/>
            <a:ext cx="588774" cy="477173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7030A0"/>
                </a:solidFill>
              </a:ln>
              <a:noFill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4523761"/>
            <a:ext cx="11887200" cy="227171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09697" y="3779192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Interplay of the order parameter and magnetic fields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78183" y="1550155"/>
            <a:ext cx="75533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phase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9386091" y="258527"/>
            <a:ext cx="1526043" cy="1415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8226" y="655924"/>
                <a:ext cx="7096540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GL equations couple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so expect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to depend on field penetration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26" y="655924"/>
                <a:ext cx="7096540" cy="404791"/>
              </a:xfrm>
              <a:prstGeom prst="rect">
                <a:avLst/>
              </a:prstGeom>
              <a:blipFill>
                <a:blip r:embed="rId3"/>
                <a:stretch>
                  <a:fillRect l="-773" t="-757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8382000" y="104639"/>
            <a:ext cx="3005984" cy="1572112"/>
            <a:chOff x="8380065" y="89407"/>
            <a:chExt cx="3005984" cy="1572112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9372723" y="277573"/>
              <a:ext cx="9965" cy="13839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953369" y="567019"/>
                  <a:ext cx="16363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3369" y="567019"/>
                  <a:ext cx="163635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37037" r="-2963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475648" y="89407"/>
                  <a:ext cx="25115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5648" y="89407"/>
                  <a:ext cx="251159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21429" r="-21429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 flipV="1">
              <a:off x="8601228" y="509493"/>
              <a:ext cx="0" cy="49892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380065" y="1209424"/>
              <a:ext cx="2750512" cy="364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1184327" y="1071886"/>
                  <a:ext cx="20172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4327" y="1071886"/>
                  <a:ext cx="201722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8182" r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755321" y="560457"/>
                  <a:ext cx="35753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𝑆𝐶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5321" y="560457"/>
                  <a:ext cx="357534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5254" r="-13559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343620" y="3475713"/>
                <a:ext cx="4269630" cy="622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box>
                      <m:acc>
                        <m:accPr>
                          <m:chr m:val="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=− </m:t>
                      </m:r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𝑛𝑠𝑒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acc>
                        <m:accPr>
                          <m:chr m:val="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  −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sz="2400" b="0" i="1" baseline="-2500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620" y="3475713"/>
                <a:ext cx="4269630" cy="622927"/>
              </a:xfrm>
              <a:prstGeom prst="rect">
                <a:avLst/>
              </a:prstGeom>
              <a:blipFill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691156" y="4496350"/>
                <a:ext cx="4568238" cy="691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 </m:t>
                          </m:r>
                          <m:box>
                            <m:box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box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56" y="4496350"/>
                <a:ext cx="4568238" cy="6910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704029" y="3414932"/>
                <a:ext cx="2999088" cy="635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 smtClean="0"/>
                  <a:t>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029" y="3414932"/>
                <a:ext cx="2999088" cy="6354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61911" y="2066060"/>
                <a:ext cx="9261065" cy="40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Assume </a:t>
                </a:r>
                <a:r>
                  <a:rPr lang="en-US" dirty="0">
                    <a:sym typeface="Symbol" panose="05050102010706020507" pitchFamily="18" charset="2"/>
                  </a:rPr>
                  <a:t>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</m:t>
                    </m:r>
                  </m:oMath>
                </a14:m>
                <a:r>
                  <a:rPr lang="en-US" dirty="0"/>
                  <a:t> small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neglect terms in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to get an estimate for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11" y="2066060"/>
                <a:ext cx="9261065" cy="404791"/>
              </a:xfrm>
              <a:prstGeom prst="rect">
                <a:avLst/>
              </a:prstGeom>
              <a:blipFill>
                <a:blip r:embed="rId11"/>
                <a:stretch>
                  <a:fillRect l="-527" t="-757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14709" y="2860159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GL2: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573612" y="2702571"/>
                <a:ext cx="1666738" cy="577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sz="2400" i="1" baseline="-2500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 baseline="-25000">
                          <a:latin typeface="Cambria Math" panose="02040503050406030204" pitchFamily="18" charset="0"/>
                        </a:rPr>
                        <m:t> =</m:t>
                      </m:r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baseline="-250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𝑚𝑐</m:t>
                              </m:r>
                            </m:den>
                          </m:f>
                        </m:e>
                      </m:box>
                      <m:acc>
                        <m:accPr>
                          <m:chr m:val="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612" y="2702571"/>
                <a:ext cx="1666738" cy="5775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4184650" y="29559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" name="Equation" r:id="rId13" imgW="114120" imgH="177480" progId="Equation.DSMT4">
                  <p:embed/>
                </p:oleObj>
              </mc:Choice>
              <mc:Fallback>
                <p:oleObj name="Equation" r:id="rId13" imgW="114120" imgH="17748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84650" y="29559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4184650" y="29559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"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84650" y="29559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573612" y="4528687"/>
                <a:ext cx="1210075" cy="643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box>
                      <m:r>
                        <a:rPr lang="en-US" sz="2600" i="1"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sz="2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612" y="4528687"/>
                <a:ext cx="1210075" cy="6438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61911" y="4643243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GL1: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65275" y="1437311"/>
                <a:ext cx="408927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THICK SAMPLE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≫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75" y="1437311"/>
                <a:ext cx="4089279" cy="369332"/>
              </a:xfrm>
              <a:prstGeom prst="rect">
                <a:avLst/>
              </a:prstGeom>
              <a:blipFill>
                <a:blip r:embed="rId19"/>
                <a:stretch>
                  <a:fillRect l="-119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14709" y="128687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Variation of Order Parameter near a surface</a:t>
            </a:r>
            <a:r>
              <a:rPr lang="en-US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69222" y="143263"/>
                <a:ext cx="16010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 (Type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222" y="143263"/>
                <a:ext cx="1601079" cy="369332"/>
              </a:xfrm>
              <a:prstGeom prst="rect">
                <a:avLst/>
              </a:prstGeom>
              <a:blipFill>
                <a:blip r:embed="rId21"/>
                <a:stretch>
                  <a:fillRect l="-1141" t="-11667" r="-190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7081310" y="5555779"/>
            <a:ext cx="4832028" cy="496931"/>
            <a:chOff x="7081310" y="5555779"/>
            <a:chExt cx="4832028" cy="496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7081310" y="5585147"/>
                  <a:ext cx="4832028" cy="4394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/>
                    <a:t>B.C. </a:t>
                  </a:r>
                  <a:r>
                    <a:rPr lang="en-US" sz="2000" dirty="0" smtClean="0"/>
                    <a:t>   </a:t>
                  </a:r>
                  <a14:m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=0   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</m:t>
                      </m:r>
                    </m:oMath>
                  </a14:m>
                  <a:r>
                    <a:rPr lang="en-US" sz="2000" dirty="0" smtClean="0"/>
                    <a:t>                    at  </a:t>
                  </a:r>
                  <a:r>
                    <a:rPr lang="en-US" sz="2000" dirty="0"/>
                    <a:t>surface</a:t>
                  </a: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1310" y="5585147"/>
                  <a:ext cx="4832028" cy="439479"/>
                </a:xfrm>
                <a:prstGeom prst="rect">
                  <a:avLst/>
                </a:prstGeom>
                <a:blipFill>
                  <a:blip r:embed="rId22"/>
                  <a:stretch>
                    <a:fillRect l="-1389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9609246" y="5555779"/>
                  <a:ext cx="962123" cy="496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Ψ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=  0</m:t>
                            </m:r>
                          </m:e>
                        </m:box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9246" y="5555779"/>
                  <a:ext cx="962123" cy="496931"/>
                </a:xfrm>
                <a:prstGeom prst="rect">
                  <a:avLst/>
                </a:prstGeom>
                <a:blipFill>
                  <a:blip r:embed="rId23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ctangle 5"/>
          <p:cNvSpPr/>
          <p:nvPr/>
        </p:nvSpPr>
        <p:spPr>
          <a:xfrm>
            <a:off x="410146" y="1423814"/>
            <a:ext cx="1558504" cy="38282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913870" y="3888818"/>
            <a:ext cx="1614616" cy="751616"/>
          </a:xfrm>
          <a:prstGeom prst="straightConnector1">
            <a:avLst/>
          </a:prstGeom>
          <a:ln w="28575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045749"/>
              </p:ext>
            </p:extLst>
          </p:nvPr>
        </p:nvGraphicFramePr>
        <p:xfrm>
          <a:off x="6534150" y="33496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" name="Equation" r:id="rId24" imgW="114120" imgH="177480" progId="Equation.DSMT4">
                  <p:embed/>
                </p:oleObj>
              </mc:Choice>
              <mc:Fallback>
                <p:oleObj name="Equation" r:id="rId2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34150" y="33496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252719"/>
              </p:ext>
            </p:extLst>
          </p:nvPr>
        </p:nvGraphicFramePr>
        <p:xfrm>
          <a:off x="6534150" y="33496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" name="Equation" r:id="rId25" imgW="114120" imgH="177480" progId="Equation.DSMT4">
                  <p:embed/>
                </p:oleObj>
              </mc:Choice>
              <mc:Fallback>
                <p:oleObj name="Equation" r:id="rId2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34150" y="33496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751016"/>
              </p:ext>
            </p:extLst>
          </p:nvPr>
        </p:nvGraphicFramePr>
        <p:xfrm>
          <a:off x="704334" y="5512392"/>
          <a:ext cx="5721180" cy="918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" name="Equation" r:id="rId26" imgW="3479760" imgH="558720" progId="Equation.DSMT4">
                  <p:embed/>
                </p:oleObj>
              </mc:Choice>
              <mc:Fallback>
                <p:oleObj name="Equation" r:id="rId26" imgW="34797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04334" y="5512392"/>
                        <a:ext cx="5721180" cy="918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670184" y="1291216"/>
                <a:ext cx="452816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184" y="1291216"/>
                <a:ext cx="452816" cy="392993"/>
              </a:xfrm>
              <a:prstGeom prst="rect">
                <a:avLst/>
              </a:prstGeom>
              <a:blipFill>
                <a:blip r:embed="rId2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0588184" y="1312352"/>
                <a:ext cx="1911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184" y="1312352"/>
                <a:ext cx="191142" cy="307777"/>
              </a:xfrm>
              <a:prstGeom prst="rect">
                <a:avLst/>
              </a:prstGeom>
              <a:blipFill>
                <a:blip r:embed="rId29"/>
                <a:stretch>
                  <a:fillRect l="-48387" r="-4193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>
            <a:off x="9822976" y="1130993"/>
            <a:ext cx="0" cy="18732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661734" y="1130993"/>
            <a:ext cx="0" cy="18732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2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5" grpId="0"/>
      <p:bldP spid="36" grpId="0"/>
      <p:bldP spid="38" grpId="0"/>
      <p:bldP spid="27" grpId="0"/>
      <p:bldP spid="28" grpId="0"/>
      <p:bldP spid="37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8398696" y="490479"/>
            <a:ext cx="3183704" cy="11441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4770" y="906705"/>
                <a:ext cx="6639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Double exponential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770" y="906705"/>
                <a:ext cx="6639339" cy="369332"/>
              </a:xfrm>
              <a:prstGeom prst="rect">
                <a:avLst/>
              </a:prstGeom>
              <a:blipFill>
                <a:blip r:embed="rId3"/>
                <a:stretch>
                  <a:fillRect l="-73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89821" y="1758531"/>
            <a:ext cx="417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Suppression of order parameter in field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277381" y="-2365"/>
            <a:ext cx="3740202" cy="2117893"/>
            <a:chOff x="1510071" y="316964"/>
            <a:chExt cx="3740202" cy="21178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510071" y="316964"/>
                  <a:ext cx="24263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0071" y="316964"/>
                  <a:ext cx="24263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35000" r="-37500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666799" y="796035"/>
                  <a:ext cx="41755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799" y="796035"/>
                  <a:ext cx="417550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/>
            <p:cNvGrpSpPr/>
            <p:nvPr/>
          </p:nvGrpSpPr>
          <p:grpSpPr>
            <a:xfrm>
              <a:off x="1589161" y="587310"/>
              <a:ext cx="3661112" cy="1847547"/>
              <a:chOff x="1631441" y="658729"/>
              <a:chExt cx="3661112" cy="1847547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1657273" y="903393"/>
                <a:ext cx="1524000" cy="1111156"/>
              </a:xfrm>
              <a:custGeom>
                <a:avLst/>
                <a:gdLst>
                  <a:gd name="connsiteX0" fmla="*/ 0 w 1524000"/>
                  <a:gd name="connsiteY0" fmla="*/ 0 h 1106968"/>
                  <a:gd name="connsiteX1" fmla="*/ 47625 w 1524000"/>
                  <a:gd name="connsiteY1" fmla="*/ 114300 h 1106968"/>
                  <a:gd name="connsiteX2" fmla="*/ 114300 w 1524000"/>
                  <a:gd name="connsiteY2" fmla="*/ 257175 h 1106968"/>
                  <a:gd name="connsiteX3" fmla="*/ 200025 w 1524000"/>
                  <a:gd name="connsiteY3" fmla="*/ 381000 h 1106968"/>
                  <a:gd name="connsiteX4" fmla="*/ 361950 w 1524000"/>
                  <a:gd name="connsiteY4" fmla="*/ 561975 h 1106968"/>
                  <a:gd name="connsiteX5" fmla="*/ 457200 w 1524000"/>
                  <a:gd name="connsiteY5" fmla="*/ 638175 h 1106968"/>
                  <a:gd name="connsiteX6" fmla="*/ 581025 w 1524000"/>
                  <a:gd name="connsiteY6" fmla="*/ 762000 h 1106968"/>
                  <a:gd name="connsiteX7" fmla="*/ 781050 w 1524000"/>
                  <a:gd name="connsiteY7" fmla="*/ 866775 h 1106968"/>
                  <a:gd name="connsiteX8" fmla="*/ 981075 w 1524000"/>
                  <a:gd name="connsiteY8" fmla="*/ 971550 h 1106968"/>
                  <a:gd name="connsiteX9" fmla="*/ 1171575 w 1524000"/>
                  <a:gd name="connsiteY9" fmla="*/ 1047750 h 1106968"/>
                  <a:gd name="connsiteX10" fmla="*/ 1438275 w 1524000"/>
                  <a:gd name="connsiteY10" fmla="*/ 1104900 h 1106968"/>
                  <a:gd name="connsiteX11" fmla="*/ 1524000 w 1524000"/>
                  <a:gd name="connsiteY11" fmla="*/ 1095375 h 1106968"/>
                  <a:gd name="connsiteX0" fmla="*/ 0 w 1524000"/>
                  <a:gd name="connsiteY0" fmla="*/ 0 h 1106968"/>
                  <a:gd name="connsiteX1" fmla="*/ 47625 w 1524000"/>
                  <a:gd name="connsiteY1" fmla="*/ 114300 h 1106968"/>
                  <a:gd name="connsiteX2" fmla="*/ 114300 w 1524000"/>
                  <a:gd name="connsiteY2" fmla="*/ 257175 h 1106968"/>
                  <a:gd name="connsiteX3" fmla="*/ 200025 w 1524000"/>
                  <a:gd name="connsiteY3" fmla="*/ 381000 h 1106968"/>
                  <a:gd name="connsiteX4" fmla="*/ 361950 w 1524000"/>
                  <a:gd name="connsiteY4" fmla="*/ 561975 h 1106968"/>
                  <a:gd name="connsiteX5" fmla="*/ 457200 w 1524000"/>
                  <a:gd name="connsiteY5" fmla="*/ 654844 h 1106968"/>
                  <a:gd name="connsiteX6" fmla="*/ 581025 w 1524000"/>
                  <a:gd name="connsiteY6" fmla="*/ 762000 h 1106968"/>
                  <a:gd name="connsiteX7" fmla="*/ 781050 w 1524000"/>
                  <a:gd name="connsiteY7" fmla="*/ 866775 h 1106968"/>
                  <a:gd name="connsiteX8" fmla="*/ 981075 w 1524000"/>
                  <a:gd name="connsiteY8" fmla="*/ 971550 h 1106968"/>
                  <a:gd name="connsiteX9" fmla="*/ 1171575 w 1524000"/>
                  <a:gd name="connsiteY9" fmla="*/ 1047750 h 1106968"/>
                  <a:gd name="connsiteX10" fmla="*/ 1438275 w 1524000"/>
                  <a:gd name="connsiteY10" fmla="*/ 1104900 h 1106968"/>
                  <a:gd name="connsiteX11" fmla="*/ 1524000 w 1524000"/>
                  <a:gd name="connsiteY11" fmla="*/ 1095375 h 1106968"/>
                  <a:gd name="connsiteX0" fmla="*/ 0 w 1524000"/>
                  <a:gd name="connsiteY0" fmla="*/ 0 h 1106968"/>
                  <a:gd name="connsiteX1" fmla="*/ 47625 w 1524000"/>
                  <a:gd name="connsiteY1" fmla="*/ 114300 h 1106968"/>
                  <a:gd name="connsiteX2" fmla="*/ 114300 w 1524000"/>
                  <a:gd name="connsiteY2" fmla="*/ 257175 h 1106968"/>
                  <a:gd name="connsiteX3" fmla="*/ 200025 w 1524000"/>
                  <a:gd name="connsiteY3" fmla="*/ 381000 h 1106968"/>
                  <a:gd name="connsiteX4" fmla="*/ 361950 w 1524000"/>
                  <a:gd name="connsiteY4" fmla="*/ 561975 h 1106968"/>
                  <a:gd name="connsiteX5" fmla="*/ 457200 w 1524000"/>
                  <a:gd name="connsiteY5" fmla="*/ 654844 h 1106968"/>
                  <a:gd name="connsiteX6" fmla="*/ 583406 w 1524000"/>
                  <a:gd name="connsiteY6" fmla="*/ 762000 h 1106968"/>
                  <a:gd name="connsiteX7" fmla="*/ 781050 w 1524000"/>
                  <a:gd name="connsiteY7" fmla="*/ 866775 h 1106968"/>
                  <a:gd name="connsiteX8" fmla="*/ 981075 w 1524000"/>
                  <a:gd name="connsiteY8" fmla="*/ 971550 h 1106968"/>
                  <a:gd name="connsiteX9" fmla="*/ 1171575 w 1524000"/>
                  <a:gd name="connsiteY9" fmla="*/ 1047750 h 1106968"/>
                  <a:gd name="connsiteX10" fmla="*/ 1438275 w 1524000"/>
                  <a:gd name="connsiteY10" fmla="*/ 1104900 h 1106968"/>
                  <a:gd name="connsiteX11" fmla="*/ 1524000 w 1524000"/>
                  <a:gd name="connsiteY11" fmla="*/ 1095375 h 1106968"/>
                  <a:gd name="connsiteX0" fmla="*/ 0 w 1524000"/>
                  <a:gd name="connsiteY0" fmla="*/ 0 h 1106968"/>
                  <a:gd name="connsiteX1" fmla="*/ 47625 w 1524000"/>
                  <a:gd name="connsiteY1" fmla="*/ 114300 h 1106968"/>
                  <a:gd name="connsiteX2" fmla="*/ 114300 w 1524000"/>
                  <a:gd name="connsiteY2" fmla="*/ 257175 h 1106968"/>
                  <a:gd name="connsiteX3" fmla="*/ 200025 w 1524000"/>
                  <a:gd name="connsiteY3" fmla="*/ 381000 h 1106968"/>
                  <a:gd name="connsiteX4" fmla="*/ 361950 w 1524000"/>
                  <a:gd name="connsiteY4" fmla="*/ 561975 h 1106968"/>
                  <a:gd name="connsiteX5" fmla="*/ 457200 w 1524000"/>
                  <a:gd name="connsiteY5" fmla="*/ 654844 h 1106968"/>
                  <a:gd name="connsiteX6" fmla="*/ 583406 w 1524000"/>
                  <a:gd name="connsiteY6" fmla="*/ 762000 h 1106968"/>
                  <a:gd name="connsiteX7" fmla="*/ 766763 w 1524000"/>
                  <a:gd name="connsiteY7" fmla="*/ 869156 h 1106968"/>
                  <a:gd name="connsiteX8" fmla="*/ 981075 w 1524000"/>
                  <a:gd name="connsiteY8" fmla="*/ 971550 h 1106968"/>
                  <a:gd name="connsiteX9" fmla="*/ 1171575 w 1524000"/>
                  <a:gd name="connsiteY9" fmla="*/ 1047750 h 1106968"/>
                  <a:gd name="connsiteX10" fmla="*/ 1438275 w 1524000"/>
                  <a:gd name="connsiteY10" fmla="*/ 1104900 h 1106968"/>
                  <a:gd name="connsiteX11" fmla="*/ 1524000 w 1524000"/>
                  <a:gd name="connsiteY11" fmla="*/ 1095375 h 1106968"/>
                  <a:gd name="connsiteX0" fmla="*/ 0 w 1524000"/>
                  <a:gd name="connsiteY0" fmla="*/ 0 h 1111156"/>
                  <a:gd name="connsiteX1" fmla="*/ 47625 w 1524000"/>
                  <a:gd name="connsiteY1" fmla="*/ 114300 h 1111156"/>
                  <a:gd name="connsiteX2" fmla="*/ 114300 w 1524000"/>
                  <a:gd name="connsiteY2" fmla="*/ 257175 h 1111156"/>
                  <a:gd name="connsiteX3" fmla="*/ 200025 w 1524000"/>
                  <a:gd name="connsiteY3" fmla="*/ 381000 h 1111156"/>
                  <a:gd name="connsiteX4" fmla="*/ 361950 w 1524000"/>
                  <a:gd name="connsiteY4" fmla="*/ 561975 h 1111156"/>
                  <a:gd name="connsiteX5" fmla="*/ 457200 w 1524000"/>
                  <a:gd name="connsiteY5" fmla="*/ 654844 h 1111156"/>
                  <a:gd name="connsiteX6" fmla="*/ 583406 w 1524000"/>
                  <a:gd name="connsiteY6" fmla="*/ 762000 h 1111156"/>
                  <a:gd name="connsiteX7" fmla="*/ 766763 w 1524000"/>
                  <a:gd name="connsiteY7" fmla="*/ 869156 h 1111156"/>
                  <a:gd name="connsiteX8" fmla="*/ 981075 w 1524000"/>
                  <a:gd name="connsiteY8" fmla="*/ 971550 h 1111156"/>
                  <a:gd name="connsiteX9" fmla="*/ 1171575 w 1524000"/>
                  <a:gd name="connsiteY9" fmla="*/ 1047750 h 1111156"/>
                  <a:gd name="connsiteX10" fmla="*/ 1438275 w 1524000"/>
                  <a:gd name="connsiteY10" fmla="*/ 1104900 h 1111156"/>
                  <a:gd name="connsiteX11" fmla="*/ 1524000 w 1524000"/>
                  <a:gd name="connsiteY11" fmla="*/ 1109663 h 1111156"/>
                  <a:gd name="connsiteX0" fmla="*/ 0 w 1524000"/>
                  <a:gd name="connsiteY0" fmla="*/ 0 h 1111156"/>
                  <a:gd name="connsiteX1" fmla="*/ 42862 w 1524000"/>
                  <a:gd name="connsiteY1" fmla="*/ 119063 h 1111156"/>
                  <a:gd name="connsiteX2" fmla="*/ 114300 w 1524000"/>
                  <a:gd name="connsiteY2" fmla="*/ 257175 h 1111156"/>
                  <a:gd name="connsiteX3" fmla="*/ 200025 w 1524000"/>
                  <a:gd name="connsiteY3" fmla="*/ 381000 h 1111156"/>
                  <a:gd name="connsiteX4" fmla="*/ 361950 w 1524000"/>
                  <a:gd name="connsiteY4" fmla="*/ 561975 h 1111156"/>
                  <a:gd name="connsiteX5" fmla="*/ 457200 w 1524000"/>
                  <a:gd name="connsiteY5" fmla="*/ 654844 h 1111156"/>
                  <a:gd name="connsiteX6" fmla="*/ 583406 w 1524000"/>
                  <a:gd name="connsiteY6" fmla="*/ 762000 h 1111156"/>
                  <a:gd name="connsiteX7" fmla="*/ 766763 w 1524000"/>
                  <a:gd name="connsiteY7" fmla="*/ 869156 h 1111156"/>
                  <a:gd name="connsiteX8" fmla="*/ 981075 w 1524000"/>
                  <a:gd name="connsiteY8" fmla="*/ 971550 h 1111156"/>
                  <a:gd name="connsiteX9" fmla="*/ 1171575 w 1524000"/>
                  <a:gd name="connsiteY9" fmla="*/ 1047750 h 1111156"/>
                  <a:gd name="connsiteX10" fmla="*/ 1438275 w 1524000"/>
                  <a:gd name="connsiteY10" fmla="*/ 1104900 h 1111156"/>
                  <a:gd name="connsiteX11" fmla="*/ 1524000 w 1524000"/>
                  <a:gd name="connsiteY11" fmla="*/ 1109663 h 1111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4000" h="1111156">
                    <a:moveTo>
                      <a:pt x="0" y="0"/>
                    </a:moveTo>
                    <a:cubicBezTo>
                      <a:pt x="14287" y="35719"/>
                      <a:pt x="23812" y="76201"/>
                      <a:pt x="42862" y="119063"/>
                    </a:cubicBezTo>
                    <a:cubicBezTo>
                      <a:pt x="61912" y="161926"/>
                      <a:pt x="88106" y="213519"/>
                      <a:pt x="114300" y="257175"/>
                    </a:cubicBezTo>
                    <a:cubicBezTo>
                      <a:pt x="140494" y="300831"/>
                      <a:pt x="158750" y="330200"/>
                      <a:pt x="200025" y="381000"/>
                    </a:cubicBezTo>
                    <a:cubicBezTo>
                      <a:pt x="241300" y="431800"/>
                      <a:pt x="319088" y="516334"/>
                      <a:pt x="361950" y="561975"/>
                    </a:cubicBezTo>
                    <a:cubicBezTo>
                      <a:pt x="404813" y="607616"/>
                      <a:pt x="420291" y="621506"/>
                      <a:pt x="457200" y="654844"/>
                    </a:cubicBezTo>
                    <a:cubicBezTo>
                      <a:pt x="494109" y="688182"/>
                      <a:pt x="531812" y="726281"/>
                      <a:pt x="583406" y="762000"/>
                    </a:cubicBezTo>
                    <a:cubicBezTo>
                      <a:pt x="635000" y="797719"/>
                      <a:pt x="700485" y="834231"/>
                      <a:pt x="766763" y="869156"/>
                    </a:cubicBezTo>
                    <a:cubicBezTo>
                      <a:pt x="833041" y="904081"/>
                      <a:pt x="913606" y="941784"/>
                      <a:pt x="981075" y="971550"/>
                    </a:cubicBezTo>
                    <a:cubicBezTo>
                      <a:pt x="1048544" y="1001316"/>
                      <a:pt x="1095375" y="1025525"/>
                      <a:pt x="1171575" y="1047750"/>
                    </a:cubicBezTo>
                    <a:cubicBezTo>
                      <a:pt x="1247775" y="1069975"/>
                      <a:pt x="1379538" y="1094581"/>
                      <a:pt x="1438275" y="1104900"/>
                    </a:cubicBezTo>
                    <a:cubicBezTo>
                      <a:pt x="1497012" y="1115219"/>
                      <a:pt x="1524000" y="1109663"/>
                      <a:pt x="1524000" y="1109663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1631441" y="658729"/>
                <a:ext cx="3661112" cy="1847547"/>
                <a:chOff x="1617736" y="657295"/>
                <a:chExt cx="3661112" cy="1847547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1617736" y="657295"/>
                  <a:ext cx="3661112" cy="1847547"/>
                  <a:chOff x="1617736" y="657295"/>
                  <a:chExt cx="3661112" cy="1847547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1617736" y="657295"/>
                    <a:ext cx="3661112" cy="1847547"/>
                    <a:chOff x="1603408" y="650521"/>
                    <a:chExt cx="3661112" cy="1847547"/>
                  </a:xfrm>
                </p:grpSpPr>
                <p:cxnSp>
                  <p:nvCxnSpPr>
                    <p:cNvPr id="30" name="Straight Arrow Connector 29"/>
                    <p:cNvCxnSpPr/>
                    <p:nvPr/>
                  </p:nvCxnSpPr>
                  <p:spPr>
                    <a:xfrm flipV="1">
                      <a:off x="1619173" y="650521"/>
                      <a:ext cx="0" cy="1381071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Arrow Connector 30"/>
                    <p:cNvCxnSpPr/>
                    <p:nvPr/>
                  </p:nvCxnSpPr>
                  <p:spPr>
                    <a:xfrm flipV="1">
                      <a:off x="1609646" y="2031593"/>
                      <a:ext cx="3305177" cy="2154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2" name="Rectangle 31"/>
                        <p:cNvSpPr/>
                        <p:nvPr/>
                      </p:nvSpPr>
                      <p:spPr>
                        <a:xfrm>
                          <a:off x="2112346" y="2105075"/>
                          <a:ext cx="452816" cy="392993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000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sz="2000" baseline="-25000" dirty="0"/>
                        </a:p>
                      </p:txBody>
                    </p:sp>
                  </mc:Choice>
                  <mc:Fallback xmlns="">
                    <p:sp>
                      <p:nvSpPr>
                        <p:cNvPr id="32" name="Rectangle 31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112346" y="2105075"/>
                          <a:ext cx="452816" cy="392993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b="-312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3" name="TextBox 32"/>
                        <p:cNvSpPr txBox="1"/>
                        <p:nvPr/>
                      </p:nvSpPr>
                      <p:spPr>
                        <a:xfrm>
                          <a:off x="3564910" y="2130916"/>
                          <a:ext cx="191142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33" name="TextBox 3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564910" y="2130916"/>
                          <a:ext cx="191142" cy="307777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 l="-48387" r="-41935" b="-3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4" name="TextBox 33"/>
                        <p:cNvSpPr txBox="1"/>
                        <p:nvPr/>
                      </p:nvSpPr>
                      <p:spPr>
                        <a:xfrm>
                          <a:off x="5062798" y="1884846"/>
                          <a:ext cx="201722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34" name="TextBox 3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062798" y="1884846"/>
                          <a:ext cx="201722" cy="307777"/>
                        </a:xfrm>
                        <a:prstGeom prst="rect">
                          <a:avLst/>
                        </a:prstGeom>
                        <a:blipFill>
                          <a:blip r:embed="rId8"/>
                          <a:stretch>
                            <a:fillRect l="-18182" r="-1212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5" name="Freeform 34"/>
                    <p:cNvSpPr/>
                    <p:nvPr/>
                  </p:nvSpPr>
                  <p:spPr>
                    <a:xfrm>
                      <a:off x="1603408" y="909157"/>
                      <a:ext cx="2962275" cy="657225"/>
                    </a:xfrm>
                    <a:custGeom>
                      <a:avLst/>
                      <a:gdLst>
                        <a:gd name="connsiteX0" fmla="*/ 0 w 2962275"/>
                        <a:gd name="connsiteY0" fmla="*/ 657225 h 657225"/>
                        <a:gd name="connsiteX1" fmla="*/ 285750 w 2962275"/>
                        <a:gd name="connsiteY1" fmla="*/ 657225 h 657225"/>
                        <a:gd name="connsiteX2" fmla="*/ 438150 w 2962275"/>
                        <a:gd name="connsiteY2" fmla="*/ 647700 h 657225"/>
                        <a:gd name="connsiteX3" fmla="*/ 581025 w 2962275"/>
                        <a:gd name="connsiteY3" fmla="*/ 619125 h 657225"/>
                        <a:gd name="connsiteX4" fmla="*/ 809625 w 2962275"/>
                        <a:gd name="connsiteY4" fmla="*/ 552450 h 657225"/>
                        <a:gd name="connsiteX5" fmla="*/ 1028700 w 2962275"/>
                        <a:gd name="connsiteY5" fmla="*/ 485775 h 657225"/>
                        <a:gd name="connsiteX6" fmla="*/ 1247775 w 2962275"/>
                        <a:gd name="connsiteY6" fmla="*/ 390525 h 657225"/>
                        <a:gd name="connsiteX7" fmla="*/ 1514475 w 2962275"/>
                        <a:gd name="connsiteY7" fmla="*/ 295275 h 657225"/>
                        <a:gd name="connsiteX8" fmla="*/ 1876425 w 2962275"/>
                        <a:gd name="connsiteY8" fmla="*/ 190500 h 657225"/>
                        <a:gd name="connsiteX9" fmla="*/ 2190750 w 2962275"/>
                        <a:gd name="connsiteY9" fmla="*/ 114300 h 657225"/>
                        <a:gd name="connsiteX10" fmla="*/ 2495550 w 2962275"/>
                        <a:gd name="connsiteY10" fmla="*/ 38100 h 657225"/>
                        <a:gd name="connsiteX11" fmla="*/ 2733675 w 2962275"/>
                        <a:gd name="connsiteY11" fmla="*/ 9525 h 657225"/>
                        <a:gd name="connsiteX12" fmla="*/ 2962275 w 2962275"/>
                        <a:gd name="connsiteY12" fmla="*/ 0 h 657225"/>
                        <a:gd name="connsiteX0" fmla="*/ 0 w 2962275"/>
                        <a:gd name="connsiteY0" fmla="*/ 657225 h 657225"/>
                        <a:gd name="connsiteX1" fmla="*/ 285750 w 2962275"/>
                        <a:gd name="connsiteY1" fmla="*/ 657225 h 657225"/>
                        <a:gd name="connsiteX2" fmla="*/ 438150 w 2962275"/>
                        <a:gd name="connsiteY2" fmla="*/ 647700 h 657225"/>
                        <a:gd name="connsiteX3" fmla="*/ 635793 w 2962275"/>
                        <a:gd name="connsiteY3" fmla="*/ 609600 h 657225"/>
                        <a:gd name="connsiteX4" fmla="*/ 809625 w 2962275"/>
                        <a:gd name="connsiteY4" fmla="*/ 552450 h 657225"/>
                        <a:gd name="connsiteX5" fmla="*/ 1028700 w 2962275"/>
                        <a:gd name="connsiteY5" fmla="*/ 485775 h 657225"/>
                        <a:gd name="connsiteX6" fmla="*/ 1247775 w 2962275"/>
                        <a:gd name="connsiteY6" fmla="*/ 390525 h 657225"/>
                        <a:gd name="connsiteX7" fmla="*/ 1514475 w 2962275"/>
                        <a:gd name="connsiteY7" fmla="*/ 295275 h 657225"/>
                        <a:gd name="connsiteX8" fmla="*/ 1876425 w 2962275"/>
                        <a:gd name="connsiteY8" fmla="*/ 190500 h 657225"/>
                        <a:gd name="connsiteX9" fmla="*/ 2190750 w 2962275"/>
                        <a:gd name="connsiteY9" fmla="*/ 114300 h 657225"/>
                        <a:gd name="connsiteX10" fmla="*/ 2495550 w 2962275"/>
                        <a:gd name="connsiteY10" fmla="*/ 38100 h 657225"/>
                        <a:gd name="connsiteX11" fmla="*/ 2733675 w 2962275"/>
                        <a:gd name="connsiteY11" fmla="*/ 9525 h 657225"/>
                        <a:gd name="connsiteX12" fmla="*/ 2962275 w 2962275"/>
                        <a:gd name="connsiteY12" fmla="*/ 0 h 657225"/>
                        <a:gd name="connsiteX0" fmla="*/ 0 w 2962275"/>
                        <a:gd name="connsiteY0" fmla="*/ 657225 h 657225"/>
                        <a:gd name="connsiteX1" fmla="*/ 285750 w 2962275"/>
                        <a:gd name="connsiteY1" fmla="*/ 657225 h 657225"/>
                        <a:gd name="connsiteX2" fmla="*/ 438150 w 2962275"/>
                        <a:gd name="connsiteY2" fmla="*/ 647700 h 657225"/>
                        <a:gd name="connsiteX3" fmla="*/ 635793 w 2962275"/>
                        <a:gd name="connsiteY3" fmla="*/ 609600 h 657225"/>
                        <a:gd name="connsiteX4" fmla="*/ 809625 w 2962275"/>
                        <a:gd name="connsiteY4" fmla="*/ 552450 h 657225"/>
                        <a:gd name="connsiteX5" fmla="*/ 1028700 w 2962275"/>
                        <a:gd name="connsiteY5" fmla="*/ 485775 h 657225"/>
                        <a:gd name="connsiteX6" fmla="*/ 1247775 w 2962275"/>
                        <a:gd name="connsiteY6" fmla="*/ 390525 h 657225"/>
                        <a:gd name="connsiteX7" fmla="*/ 1514475 w 2962275"/>
                        <a:gd name="connsiteY7" fmla="*/ 295275 h 657225"/>
                        <a:gd name="connsiteX8" fmla="*/ 1876425 w 2962275"/>
                        <a:gd name="connsiteY8" fmla="*/ 190500 h 657225"/>
                        <a:gd name="connsiteX9" fmla="*/ 2190750 w 2962275"/>
                        <a:gd name="connsiteY9" fmla="*/ 114300 h 657225"/>
                        <a:gd name="connsiteX10" fmla="*/ 2495550 w 2962275"/>
                        <a:gd name="connsiteY10" fmla="*/ 38100 h 657225"/>
                        <a:gd name="connsiteX11" fmla="*/ 2733675 w 2962275"/>
                        <a:gd name="connsiteY11" fmla="*/ 9525 h 657225"/>
                        <a:gd name="connsiteX12" fmla="*/ 2962275 w 2962275"/>
                        <a:gd name="connsiteY12" fmla="*/ 0 h 657225"/>
                        <a:gd name="connsiteX0" fmla="*/ 0 w 2962275"/>
                        <a:gd name="connsiteY0" fmla="*/ 657225 h 657225"/>
                        <a:gd name="connsiteX1" fmla="*/ 285750 w 2962275"/>
                        <a:gd name="connsiteY1" fmla="*/ 657225 h 657225"/>
                        <a:gd name="connsiteX2" fmla="*/ 438150 w 2962275"/>
                        <a:gd name="connsiteY2" fmla="*/ 647700 h 657225"/>
                        <a:gd name="connsiteX3" fmla="*/ 635793 w 2962275"/>
                        <a:gd name="connsiteY3" fmla="*/ 609600 h 657225"/>
                        <a:gd name="connsiteX4" fmla="*/ 814388 w 2962275"/>
                        <a:gd name="connsiteY4" fmla="*/ 554831 h 657225"/>
                        <a:gd name="connsiteX5" fmla="*/ 1028700 w 2962275"/>
                        <a:gd name="connsiteY5" fmla="*/ 485775 h 657225"/>
                        <a:gd name="connsiteX6" fmla="*/ 1247775 w 2962275"/>
                        <a:gd name="connsiteY6" fmla="*/ 390525 h 657225"/>
                        <a:gd name="connsiteX7" fmla="*/ 1514475 w 2962275"/>
                        <a:gd name="connsiteY7" fmla="*/ 295275 h 657225"/>
                        <a:gd name="connsiteX8" fmla="*/ 1876425 w 2962275"/>
                        <a:gd name="connsiteY8" fmla="*/ 190500 h 657225"/>
                        <a:gd name="connsiteX9" fmla="*/ 2190750 w 2962275"/>
                        <a:gd name="connsiteY9" fmla="*/ 114300 h 657225"/>
                        <a:gd name="connsiteX10" fmla="*/ 2495550 w 2962275"/>
                        <a:gd name="connsiteY10" fmla="*/ 38100 h 657225"/>
                        <a:gd name="connsiteX11" fmla="*/ 2733675 w 2962275"/>
                        <a:gd name="connsiteY11" fmla="*/ 9525 h 657225"/>
                        <a:gd name="connsiteX12" fmla="*/ 2962275 w 2962275"/>
                        <a:gd name="connsiteY12" fmla="*/ 0 h 657225"/>
                        <a:gd name="connsiteX0" fmla="*/ 0 w 2962275"/>
                        <a:gd name="connsiteY0" fmla="*/ 657225 h 657225"/>
                        <a:gd name="connsiteX1" fmla="*/ 285750 w 2962275"/>
                        <a:gd name="connsiteY1" fmla="*/ 657225 h 657225"/>
                        <a:gd name="connsiteX2" fmla="*/ 438150 w 2962275"/>
                        <a:gd name="connsiteY2" fmla="*/ 647700 h 657225"/>
                        <a:gd name="connsiteX3" fmla="*/ 635793 w 2962275"/>
                        <a:gd name="connsiteY3" fmla="*/ 609600 h 657225"/>
                        <a:gd name="connsiteX4" fmla="*/ 814388 w 2962275"/>
                        <a:gd name="connsiteY4" fmla="*/ 554831 h 657225"/>
                        <a:gd name="connsiteX5" fmla="*/ 1031081 w 2962275"/>
                        <a:gd name="connsiteY5" fmla="*/ 483394 h 657225"/>
                        <a:gd name="connsiteX6" fmla="*/ 1247775 w 2962275"/>
                        <a:gd name="connsiteY6" fmla="*/ 390525 h 657225"/>
                        <a:gd name="connsiteX7" fmla="*/ 1514475 w 2962275"/>
                        <a:gd name="connsiteY7" fmla="*/ 295275 h 657225"/>
                        <a:gd name="connsiteX8" fmla="*/ 1876425 w 2962275"/>
                        <a:gd name="connsiteY8" fmla="*/ 190500 h 657225"/>
                        <a:gd name="connsiteX9" fmla="*/ 2190750 w 2962275"/>
                        <a:gd name="connsiteY9" fmla="*/ 114300 h 657225"/>
                        <a:gd name="connsiteX10" fmla="*/ 2495550 w 2962275"/>
                        <a:gd name="connsiteY10" fmla="*/ 38100 h 657225"/>
                        <a:gd name="connsiteX11" fmla="*/ 2733675 w 2962275"/>
                        <a:gd name="connsiteY11" fmla="*/ 9525 h 657225"/>
                        <a:gd name="connsiteX12" fmla="*/ 2962275 w 2962275"/>
                        <a:gd name="connsiteY12" fmla="*/ 0 h 657225"/>
                        <a:gd name="connsiteX0" fmla="*/ 0 w 2962275"/>
                        <a:gd name="connsiteY0" fmla="*/ 657225 h 657225"/>
                        <a:gd name="connsiteX1" fmla="*/ 285750 w 2962275"/>
                        <a:gd name="connsiteY1" fmla="*/ 657225 h 657225"/>
                        <a:gd name="connsiteX2" fmla="*/ 438150 w 2962275"/>
                        <a:gd name="connsiteY2" fmla="*/ 647700 h 657225"/>
                        <a:gd name="connsiteX3" fmla="*/ 635793 w 2962275"/>
                        <a:gd name="connsiteY3" fmla="*/ 609600 h 657225"/>
                        <a:gd name="connsiteX4" fmla="*/ 814388 w 2962275"/>
                        <a:gd name="connsiteY4" fmla="*/ 554831 h 657225"/>
                        <a:gd name="connsiteX5" fmla="*/ 1031081 w 2962275"/>
                        <a:gd name="connsiteY5" fmla="*/ 483394 h 657225"/>
                        <a:gd name="connsiteX6" fmla="*/ 1247775 w 2962275"/>
                        <a:gd name="connsiteY6" fmla="*/ 390525 h 657225"/>
                        <a:gd name="connsiteX7" fmla="*/ 1473994 w 2962275"/>
                        <a:gd name="connsiteY7" fmla="*/ 311944 h 657225"/>
                        <a:gd name="connsiteX8" fmla="*/ 1876425 w 2962275"/>
                        <a:gd name="connsiteY8" fmla="*/ 190500 h 657225"/>
                        <a:gd name="connsiteX9" fmla="*/ 2190750 w 2962275"/>
                        <a:gd name="connsiteY9" fmla="*/ 114300 h 657225"/>
                        <a:gd name="connsiteX10" fmla="*/ 2495550 w 2962275"/>
                        <a:gd name="connsiteY10" fmla="*/ 38100 h 657225"/>
                        <a:gd name="connsiteX11" fmla="*/ 2733675 w 2962275"/>
                        <a:gd name="connsiteY11" fmla="*/ 9525 h 657225"/>
                        <a:gd name="connsiteX12" fmla="*/ 2962275 w 2962275"/>
                        <a:gd name="connsiteY12" fmla="*/ 0 h 657225"/>
                        <a:gd name="connsiteX0" fmla="*/ 0 w 2962275"/>
                        <a:gd name="connsiteY0" fmla="*/ 657225 h 657225"/>
                        <a:gd name="connsiteX1" fmla="*/ 285750 w 2962275"/>
                        <a:gd name="connsiteY1" fmla="*/ 657225 h 657225"/>
                        <a:gd name="connsiteX2" fmla="*/ 438150 w 2962275"/>
                        <a:gd name="connsiteY2" fmla="*/ 647700 h 657225"/>
                        <a:gd name="connsiteX3" fmla="*/ 635793 w 2962275"/>
                        <a:gd name="connsiteY3" fmla="*/ 609600 h 657225"/>
                        <a:gd name="connsiteX4" fmla="*/ 814388 w 2962275"/>
                        <a:gd name="connsiteY4" fmla="*/ 554831 h 657225"/>
                        <a:gd name="connsiteX5" fmla="*/ 1031081 w 2962275"/>
                        <a:gd name="connsiteY5" fmla="*/ 483394 h 657225"/>
                        <a:gd name="connsiteX6" fmla="*/ 1252538 w 2962275"/>
                        <a:gd name="connsiteY6" fmla="*/ 392907 h 657225"/>
                        <a:gd name="connsiteX7" fmla="*/ 1473994 w 2962275"/>
                        <a:gd name="connsiteY7" fmla="*/ 311944 h 657225"/>
                        <a:gd name="connsiteX8" fmla="*/ 1876425 w 2962275"/>
                        <a:gd name="connsiteY8" fmla="*/ 190500 h 657225"/>
                        <a:gd name="connsiteX9" fmla="*/ 2190750 w 2962275"/>
                        <a:gd name="connsiteY9" fmla="*/ 114300 h 657225"/>
                        <a:gd name="connsiteX10" fmla="*/ 2495550 w 2962275"/>
                        <a:gd name="connsiteY10" fmla="*/ 38100 h 657225"/>
                        <a:gd name="connsiteX11" fmla="*/ 2733675 w 2962275"/>
                        <a:gd name="connsiteY11" fmla="*/ 9525 h 657225"/>
                        <a:gd name="connsiteX12" fmla="*/ 2962275 w 2962275"/>
                        <a:gd name="connsiteY12" fmla="*/ 0 h 657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962275" h="657225">
                          <a:moveTo>
                            <a:pt x="0" y="657225"/>
                          </a:moveTo>
                          <a:lnTo>
                            <a:pt x="285750" y="657225"/>
                          </a:lnTo>
                          <a:cubicBezTo>
                            <a:pt x="358775" y="655638"/>
                            <a:pt x="379809" y="655638"/>
                            <a:pt x="438150" y="647700"/>
                          </a:cubicBezTo>
                          <a:cubicBezTo>
                            <a:pt x="496491" y="639762"/>
                            <a:pt x="573087" y="625078"/>
                            <a:pt x="635793" y="609600"/>
                          </a:cubicBezTo>
                          <a:cubicBezTo>
                            <a:pt x="698499" y="594122"/>
                            <a:pt x="748507" y="575865"/>
                            <a:pt x="814388" y="554831"/>
                          </a:cubicBezTo>
                          <a:cubicBezTo>
                            <a:pt x="880269" y="533797"/>
                            <a:pt x="958056" y="510381"/>
                            <a:pt x="1031081" y="483394"/>
                          </a:cubicBezTo>
                          <a:cubicBezTo>
                            <a:pt x="1104106" y="456407"/>
                            <a:pt x="1178719" y="421482"/>
                            <a:pt x="1252538" y="392907"/>
                          </a:cubicBezTo>
                          <a:cubicBezTo>
                            <a:pt x="1326357" y="364332"/>
                            <a:pt x="1370013" y="345679"/>
                            <a:pt x="1473994" y="311944"/>
                          </a:cubicBezTo>
                          <a:cubicBezTo>
                            <a:pt x="1577975" y="278210"/>
                            <a:pt x="1756966" y="223441"/>
                            <a:pt x="1876425" y="190500"/>
                          </a:cubicBezTo>
                          <a:cubicBezTo>
                            <a:pt x="1995884" y="157559"/>
                            <a:pt x="2190750" y="114300"/>
                            <a:pt x="2190750" y="114300"/>
                          </a:cubicBezTo>
                          <a:cubicBezTo>
                            <a:pt x="2293937" y="88900"/>
                            <a:pt x="2405063" y="55562"/>
                            <a:pt x="2495550" y="38100"/>
                          </a:cubicBezTo>
                          <a:cubicBezTo>
                            <a:pt x="2586038" y="20637"/>
                            <a:pt x="2655888" y="15875"/>
                            <a:pt x="2733675" y="9525"/>
                          </a:cubicBezTo>
                          <a:cubicBezTo>
                            <a:pt x="2811462" y="3175"/>
                            <a:pt x="2886868" y="1587"/>
                            <a:pt x="2962275" y="0"/>
                          </a:cubicBezTo>
                        </a:path>
                      </a:pathLst>
                    </a:cu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dirty="0"/>
                    </a:p>
                  </p:txBody>
                </p:sp>
              </p:grpSp>
              <p:sp>
                <p:nvSpPr>
                  <p:cNvPr id="20" name="Freeform 19"/>
                  <p:cNvSpPr/>
                  <p:nvPr/>
                </p:nvSpPr>
                <p:spPr>
                  <a:xfrm>
                    <a:off x="1635842" y="883810"/>
                    <a:ext cx="3012282" cy="422661"/>
                  </a:xfrm>
                  <a:custGeom>
                    <a:avLst/>
                    <a:gdLst>
                      <a:gd name="connsiteX0" fmla="*/ 0 w 3019425"/>
                      <a:gd name="connsiteY0" fmla="*/ 396247 h 424957"/>
                      <a:gd name="connsiteX1" fmla="*/ 114300 w 3019425"/>
                      <a:gd name="connsiteY1" fmla="*/ 424822 h 424957"/>
                      <a:gd name="connsiteX2" fmla="*/ 257175 w 3019425"/>
                      <a:gd name="connsiteY2" fmla="*/ 405772 h 424957"/>
                      <a:gd name="connsiteX3" fmla="*/ 419100 w 3019425"/>
                      <a:gd name="connsiteY3" fmla="*/ 377197 h 424957"/>
                      <a:gd name="connsiteX4" fmla="*/ 542925 w 3019425"/>
                      <a:gd name="connsiteY4" fmla="*/ 348622 h 424957"/>
                      <a:gd name="connsiteX5" fmla="*/ 647700 w 3019425"/>
                      <a:gd name="connsiteY5" fmla="*/ 320047 h 424957"/>
                      <a:gd name="connsiteX6" fmla="*/ 733425 w 3019425"/>
                      <a:gd name="connsiteY6" fmla="*/ 291472 h 424957"/>
                      <a:gd name="connsiteX7" fmla="*/ 866775 w 3019425"/>
                      <a:gd name="connsiteY7" fmla="*/ 262897 h 424957"/>
                      <a:gd name="connsiteX8" fmla="*/ 1019175 w 3019425"/>
                      <a:gd name="connsiteY8" fmla="*/ 234322 h 424957"/>
                      <a:gd name="connsiteX9" fmla="*/ 1162050 w 3019425"/>
                      <a:gd name="connsiteY9" fmla="*/ 177172 h 424957"/>
                      <a:gd name="connsiteX10" fmla="*/ 1333500 w 3019425"/>
                      <a:gd name="connsiteY10" fmla="*/ 148597 h 424957"/>
                      <a:gd name="connsiteX11" fmla="*/ 1543050 w 3019425"/>
                      <a:gd name="connsiteY11" fmla="*/ 110497 h 424957"/>
                      <a:gd name="connsiteX12" fmla="*/ 1866900 w 3019425"/>
                      <a:gd name="connsiteY12" fmla="*/ 72397 h 424957"/>
                      <a:gd name="connsiteX13" fmla="*/ 2047875 w 3019425"/>
                      <a:gd name="connsiteY13" fmla="*/ 53347 h 424957"/>
                      <a:gd name="connsiteX14" fmla="*/ 2257425 w 3019425"/>
                      <a:gd name="connsiteY14" fmla="*/ 34297 h 424957"/>
                      <a:gd name="connsiteX15" fmla="*/ 2457450 w 3019425"/>
                      <a:gd name="connsiteY15" fmla="*/ 24772 h 424957"/>
                      <a:gd name="connsiteX16" fmla="*/ 2657475 w 3019425"/>
                      <a:gd name="connsiteY16" fmla="*/ 24772 h 424957"/>
                      <a:gd name="connsiteX17" fmla="*/ 2828925 w 3019425"/>
                      <a:gd name="connsiteY17" fmla="*/ 5722 h 424957"/>
                      <a:gd name="connsiteX18" fmla="*/ 3019425 w 3019425"/>
                      <a:gd name="connsiteY18" fmla="*/ 5722 h 424957"/>
                      <a:gd name="connsiteX0" fmla="*/ 0 w 3012282"/>
                      <a:gd name="connsiteY0" fmla="*/ 415297 h 426067"/>
                      <a:gd name="connsiteX1" fmla="*/ 107157 w 3012282"/>
                      <a:gd name="connsiteY1" fmla="*/ 424822 h 426067"/>
                      <a:gd name="connsiteX2" fmla="*/ 250032 w 3012282"/>
                      <a:gd name="connsiteY2" fmla="*/ 405772 h 426067"/>
                      <a:gd name="connsiteX3" fmla="*/ 411957 w 3012282"/>
                      <a:gd name="connsiteY3" fmla="*/ 377197 h 426067"/>
                      <a:gd name="connsiteX4" fmla="*/ 535782 w 3012282"/>
                      <a:gd name="connsiteY4" fmla="*/ 348622 h 426067"/>
                      <a:gd name="connsiteX5" fmla="*/ 640557 w 3012282"/>
                      <a:gd name="connsiteY5" fmla="*/ 320047 h 426067"/>
                      <a:gd name="connsiteX6" fmla="*/ 726282 w 3012282"/>
                      <a:gd name="connsiteY6" fmla="*/ 291472 h 426067"/>
                      <a:gd name="connsiteX7" fmla="*/ 859632 w 3012282"/>
                      <a:gd name="connsiteY7" fmla="*/ 262897 h 426067"/>
                      <a:gd name="connsiteX8" fmla="*/ 1012032 w 3012282"/>
                      <a:gd name="connsiteY8" fmla="*/ 234322 h 426067"/>
                      <a:gd name="connsiteX9" fmla="*/ 1154907 w 3012282"/>
                      <a:gd name="connsiteY9" fmla="*/ 177172 h 426067"/>
                      <a:gd name="connsiteX10" fmla="*/ 1326357 w 3012282"/>
                      <a:gd name="connsiteY10" fmla="*/ 148597 h 426067"/>
                      <a:gd name="connsiteX11" fmla="*/ 1535907 w 3012282"/>
                      <a:gd name="connsiteY11" fmla="*/ 110497 h 426067"/>
                      <a:gd name="connsiteX12" fmla="*/ 1859757 w 3012282"/>
                      <a:gd name="connsiteY12" fmla="*/ 72397 h 426067"/>
                      <a:gd name="connsiteX13" fmla="*/ 2040732 w 3012282"/>
                      <a:gd name="connsiteY13" fmla="*/ 53347 h 426067"/>
                      <a:gd name="connsiteX14" fmla="*/ 2250282 w 3012282"/>
                      <a:gd name="connsiteY14" fmla="*/ 34297 h 426067"/>
                      <a:gd name="connsiteX15" fmla="*/ 2450307 w 3012282"/>
                      <a:gd name="connsiteY15" fmla="*/ 24772 h 426067"/>
                      <a:gd name="connsiteX16" fmla="*/ 2650332 w 3012282"/>
                      <a:gd name="connsiteY16" fmla="*/ 24772 h 426067"/>
                      <a:gd name="connsiteX17" fmla="*/ 2821782 w 3012282"/>
                      <a:gd name="connsiteY17" fmla="*/ 5722 h 426067"/>
                      <a:gd name="connsiteX18" fmla="*/ 3012282 w 3012282"/>
                      <a:gd name="connsiteY18" fmla="*/ 5722 h 426067"/>
                      <a:gd name="connsiteX0" fmla="*/ 0 w 3012282"/>
                      <a:gd name="connsiteY0" fmla="*/ 415297 h 424967"/>
                      <a:gd name="connsiteX1" fmla="*/ 107157 w 3012282"/>
                      <a:gd name="connsiteY1" fmla="*/ 424822 h 424967"/>
                      <a:gd name="connsiteX2" fmla="*/ 250032 w 3012282"/>
                      <a:gd name="connsiteY2" fmla="*/ 405772 h 424967"/>
                      <a:gd name="connsiteX3" fmla="*/ 411957 w 3012282"/>
                      <a:gd name="connsiteY3" fmla="*/ 377197 h 424967"/>
                      <a:gd name="connsiteX4" fmla="*/ 535782 w 3012282"/>
                      <a:gd name="connsiteY4" fmla="*/ 348622 h 424967"/>
                      <a:gd name="connsiteX5" fmla="*/ 640557 w 3012282"/>
                      <a:gd name="connsiteY5" fmla="*/ 320047 h 424967"/>
                      <a:gd name="connsiteX6" fmla="*/ 726282 w 3012282"/>
                      <a:gd name="connsiteY6" fmla="*/ 291472 h 424967"/>
                      <a:gd name="connsiteX7" fmla="*/ 859632 w 3012282"/>
                      <a:gd name="connsiteY7" fmla="*/ 262897 h 424967"/>
                      <a:gd name="connsiteX8" fmla="*/ 1012032 w 3012282"/>
                      <a:gd name="connsiteY8" fmla="*/ 234322 h 424967"/>
                      <a:gd name="connsiteX9" fmla="*/ 1154907 w 3012282"/>
                      <a:gd name="connsiteY9" fmla="*/ 177172 h 424967"/>
                      <a:gd name="connsiteX10" fmla="*/ 1326357 w 3012282"/>
                      <a:gd name="connsiteY10" fmla="*/ 148597 h 424967"/>
                      <a:gd name="connsiteX11" fmla="*/ 1535907 w 3012282"/>
                      <a:gd name="connsiteY11" fmla="*/ 110497 h 424967"/>
                      <a:gd name="connsiteX12" fmla="*/ 1859757 w 3012282"/>
                      <a:gd name="connsiteY12" fmla="*/ 72397 h 424967"/>
                      <a:gd name="connsiteX13" fmla="*/ 2040732 w 3012282"/>
                      <a:gd name="connsiteY13" fmla="*/ 53347 h 424967"/>
                      <a:gd name="connsiteX14" fmla="*/ 2250282 w 3012282"/>
                      <a:gd name="connsiteY14" fmla="*/ 34297 h 424967"/>
                      <a:gd name="connsiteX15" fmla="*/ 2450307 w 3012282"/>
                      <a:gd name="connsiteY15" fmla="*/ 24772 h 424967"/>
                      <a:gd name="connsiteX16" fmla="*/ 2650332 w 3012282"/>
                      <a:gd name="connsiteY16" fmla="*/ 24772 h 424967"/>
                      <a:gd name="connsiteX17" fmla="*/ 2821782 w 3012282"/>
                      <a:gd name="connsiteY17" fmla="*/ 5722 h 424967"/>
                      <a:gd name="connsiteX18" fmla="*/ 3012282 w 3012282"/>
                      <a:gd name="connsiteY18" fmla="*/ 5722 h 424967"/>
                      <a:gd name="connsiteX0" fmla="*/ 0 w 3012282"/>
                      <a:gd name="connsiteY0" fmla="*/ 415297 h 425129"/>
                      <a:gd name="connsiteX1" fmla="*/ 107157 w 3012282"/>
                      <a:gd name="connsiteY1" fmla="*/ 424822 h 425129"/>
                      <a:gd name="connsiteX2" fmla="*/ 250032 w 3012282"/>
                      <a:gd name="connsiteY2" fmla="*/ 405772 h 425129"/>
                      <a:gd name="connsiteX3" fmla="*/ 411957 w 3012282"/>
                      <a:gd name="connsiteY3" fmla="*/ 377197 h 425129"/>
                      <a:gd name="connsiteX4" fmla="*/ 535782 w 3012282"/>
                      <a:gd name="connsiteY4" fmla="*/ 348622 h 425129"/>
                      <a:gd name="connsiteX5" fmla="*/ 640557 w 3012282"/>
                      <a:gd name="connsiteY5" fmla="*/ 320047 h 425129"/>
                      <a:gd name="connsiteX6" fmla="*/ 726282 w 3012282"/>
                      <a:gd name="connsiteY6" fmla="*/ 291472 h 425129"/>
                      <a:gd name="connsiteX7" fmla="*/ 859632 w 3012282"/>
                      <a:gd name="connsiteY7" fmla="*/ 262897 h 425129"/>
                      <a:gd name="connsiteX8" fmla="*/ 1012032 w 3012282"/>
                      <a:gd name="connsiteY8" fmla="*/ 234322 h 425129"/>
                      <a:gd name="connsiteX9" fmla="*/ 1154907 w 3012282"/>
                      <a:gd name="connsiteY9" fmla="*/ 177172 h 425129"/>
                      <a:gd name="connsiteX10" fmla="*/ 1326357 w 3012282"/>
                      <a:gd name="connsiteY10" fmla="*/ 148597 h 425129"/>
                      <a:gd name="connsiteX11" fmla="*/ 1535907 w 3012282"/>
                      <a:gd name="connsiteY11" fmla="*/ 110497 h 425129"/>
                      <a:gd name="connsiteX12" fmla="*/ 1859757 w 3012282"/>
                      <a:gd name="connsiteY12" fmla="*/ 72397 h 425129"/>
                      <a:gd name="connsiteX13" fmla="*/ 2040732 w 3012282"/>
                      <a:gd name="connsiteY13" fmla="*/ 53347 h 425129"/>
                      <a:gd name="connsiteX14" fmla="*/ 2250282 w 3012282"/>
                      <a:gd name="connsiteY14" fmla="*/ 34297 h 425129"/>
                      <a:gd name="connsiteX15" fmla="*/ 2450307 w 3012282"/>
                      <a:gd name="connsiteY15" fmla="*/ 24772 h 425129"/>
                      <a:gd name="connsiteX16" fmla="*/ 2650332 w 3012282"/>
                      <a:gd name="connsiteY16" fmla="*/ 24772 h 425129"/>
                      <a:gd name="connsiteX17" fmla="*/ 2821782 w 3012282"/>
                      <a:gd name="connsiteY17" fmla="*/ 5722 h 425129"/>
                      <a:gd name="connsiteX18" fmla="*/ 3012282 w 3012282"/>
                      <a:gd name="connsiteY18" fmla="*/ 5722 h 425129"/>
                      <a:gd name="connsiteX0" fmla="*/ 0 w 3012282"/>
                      <a:gd name="connsiteY0" fmla="*/ 415297 h 422917"/>
                      <a:gd name="connsiteX1" fmla="*/ 138114 w 3012282"/>
                      <a:gd name="connsiteY1" fmla="*/ 422441 h 422917"/>
                      <a:gd name="connsiteX2" fmla="*/ 250032 w 3012282"/>
                      <a:gd name="connsiteY2" fmla="*/ 405772 h 422917"/>
                      <a:gd name="connsiteX3" fmla="*/ 411957 w 3012282"/>
                      <a:gd name="connsiteY3" fmla="*/ 377197 h 422917"/>
                      <a:gd name="connsiteX4" fmla="*/ 535782 w 3012282"/>
                      <a:gd name="connsiteY4" fmla="*/ 348622 h 422917"/>
                      <a:gd name="connsiteX5" fmla="*/ 640557 w 3012282"/>
                      <a:gd name="connsiteY5" fmla="*/ 320047 h 422917"/>
                      <a:gd name="connsiteX6" fmla="*/ 726282 w 3012282"/>
                      <a:gd name="connsiteY6" fmla="*/ 291472 h 422917"/>
                      <a:gd name="connsiteX7" fmla="*/ 859632 w 3012282"/>
                      <a:gd name="connsiteY7" fmla="*/ 262897 h 422917"/>
                      <a:gd name="connsiteX8" fmla="*/ 1012032 w 3012282"/>
                      <a:gd name="connsiteY8" fmla="*/ 234322 h 422917"/>
                      <a:gd name="connsiteX9" fmla="*/ 1154907 w 3012282"/>
                      <a:gd name="connsiteY9" fmla="*/ 177172 h 422917"/>
                      <a:gd name="connsiteX10" fmla="*/ 1326357 w 3012282"/>
                      <a:gd name="connsiteY10" fmla="*/ 148597 h 422917"/>
                      <a:gd name="connsiteX11" fmla="*/ 1535907 w 3012282"/>
                      <a:gd name="connsiteY11" fmla="*/ 110497 h 422917"/>
                      <a:gd name="connsiteX12" fmla="*/ 1859757 w 3012282"/>
                      <a:gd name="connsiteY12" fmla="*/ 72397 h 422917"/>
                      <a:gd name="connsiteX13" fmla="*/ 2040732 w 3012282"/>
                      <a:gd name="connsiteY13" fmla="*/ 53347 h 422917"/>
                      <a:gd name="connsiteX14" fmla="*/ 2250282 w 3012282"/>
                      <a:gd name="connsiteY14" fmla="*/ 34297 h 422917"/>
                      <a:gd name="connsiteX15" fmla="*/ 2450307 w 3012282"/>
                      <a:gd name="connsiteY15" fmla="*/ 24772 h 422917"/>
                      <a:gd name="connsiteX16" fmla="*/ 2650332 w 3012282"/>
                      <a:gd name="connsiteY16" fmla="*/ 24772 h 422917"/>
                      <a:gd name="connsiteX17" fmla="*/ 2821782 w 3012282"/>
                      <a:gd name="connsiteY17" fmla="*/ 5722 h 422917"/>
                      <a:gd name="connsiteX18" fmla="*/ 3012282 w 3012282"/>
                      <a:gd name="connsiteY18" fmla="*/ 5722 h 422917"/>
                      <a:gd name="connsiteX0" fmla="*/ 0 w 3012282"/>
                      <a:gd name="connsiteY0" fmla="*/ 415297 h 423072"/>
                      <a:gd name="connsiteX1" fmla="*/ 138114 w 3012282"/>
                      <a:gd name="connsiteY1" fmla="*/ 422441 h 423072"/>
                      <a:gd name="connsiteX2" fmla="*/ 273844 w 3012282"/>
                      <a:gd name="connsiteY2" fmla="*/ 403391 h 423072"/>
                      <a:gd name="connsiteX3" fmla="*/ 411957 w 3012282"/>
                      <a:gd name="connsiteY3" fmla="*/ 377197 h 423072"/>
                      <a:gd name="connsiteX4" fmla="*/ 535782 w 3012282"/>
                      <a:gd name="connsiteY4" fmla="*/ 348622 h 423072"/>
                      <a:gd name="connsiteX5" fmla="*/ 640557 w 3012282"/>
                      <a:gd name="connsiteY5" fmla="*/ 320047 h 423072"/>
                      <a:gd name="connsiteX6" fmla="*/ 726282 w 3012282"/>
                      <a:gd name="connsiteY6" fmla="*/ 291472 h 423072"/>
                      <a:gd name="connsiteX7" fmla="*/ 859632 w 3012282"/>
                      <a:gd name="connsiteY7" fmla="*/ 262897 h 423072"/>
                      <a:gd name="connsiteX8" fmla="*/ 1012032 w 3012282"/>
                      <a:gd name="connsiteY8" fmla="*/ 234322 h 423072"/>
                      <a:gd name="connsiteX9" fmla="*/ 1154907 w 3012282"/>
                      <a:gd name="connsiteY9" fmla="*/ 177172 h 423072"/>
                      <a:gd name="connsiteX10" fmla="*/ 1326357 w 3012282"/>
                      <a:gd name="connsiteY10" fmla="*/ 148597 h 423072"/>
                      <a:gd name="connsiteX11" fmla="*/ 1535907 w 3012282"/>
                      <a:gd name="connsiteY11" fmla="*/ 110497 h 423072"/>
                      <a:gd name="connsiteX12" fmla="*/ 1859757 w 3012282"/>
                      <a:gd name="connsiteY12" fmla="*/ 72397 h 423072"/>
                      <a:gd name="connsiteX13" fmla="*/ 2040732 w 3012282"/>
                      <a:gd name="connsiteY13" fmla="*/ 53347 h 423072"/>
                      <a:gd name="connsiteX14" fmla="*/ 2250282 w 3012282"/>
                      <a:gd name="connsiteY14" fmla="*/ 34297 h 423072"/>
                      <a:gd name="connsiteX15" fmla="*/ 2450307 w 3012282"/>
                      <a:gd name="connsiteY15" fmla="*/ 24772 h 423072"/>
                      <a:gd name="connsiteX16" fmla="*/ 2650332 w 3012282"/>
                      <a:gd name="connsiteY16" fmla="*/ 24772 h 423072"/>
                      <a:gd name="connsiteX17" fmla="*/ 2821782 w 3012282"/>
                      <a:gd name="connsiteY17" fmla="*/ 5722 h 423072"/>
                      <a:gd name="connsiteX18" fmla="*/ 3012282 w 3012282"/>
                      <a:gd name="connsiteY18" fmla="*/ 5722 h 423072"/>
                      <a:gd name="connsiteX0" fmla="*/ 0 w 3012282"/>
                      <a:gd name="connsiteY0" fmla="*/ 415297 h 423072"/>
                      <a:gd name="connsiteX1" fmla="*/ 138114 w 3012282"/>
                      <a:gd name="connsiteY1" fmla="*/ 422441 h 423072"/>
                      <a:gd name="connsiteX2" fmla="*/ 273844 w 3012282"/>
                      <a:gd name="connsiteY2" fmla="*/ 403391 h 423072"/>
                      <a:gd name="connsiteX3" fmla="*/ 411957 w 3012282"/>
                      <a:gd name="connsiteY3" fmla="*/ 377197 h 423072"/>
                      <a:gd name="connsiteX4" fmla="*/ 535782 w 3012282"/>
                      <a:gd name="connsiteY4" fmla="*/ 348622 h 423072"/>
                      <a:gd name="connsiteX5" fmla="*/ 640557 w 3012282"/>
                      <a:gd name="connsiteY5" fmla="*/ 320047 h 423072"/>
                      <a:gd name="connsiteX6" fmla="*/ 738188 w 3012282"/>
                      <a:gd name="connsiteY6" fmla="*/ 291472 h 423072"/>
                      <a:gd name="connsiteX7" fmla="*/ 859632 w 3012282"/>
                      <a:gd name="connsiteY7" fmla="*/ 262897 h 423072"/>
                      <a:gd name="connsiteX8" fmla="*/ 1012032 w 3012282"/>
                      <a:gd name="connsiteY8" fmla="*/ 234322 h 423072"/>
                      <a:gd name="connsiteX9" fmla="*/ 1154907 w 3012282"/>
                      <a:gd name="connsiteY9" fmla="*/ 177172 h 423072"/>
                      <a:gd name="connsiteX10" fmla="*/ 1326357 w 3012282"/>
                      <a:gd name="connsiteY10" fmla="*/ 148597 h 423072"/>
                      <a:gd name="connsiteX11" fmla="*/ 1535907 w 3012282"/>
                      <a:gd name="connsiteY11" fmla="*/ 110497 h 423072"/>
                      <a:gd name="connsiteX12" fmla="*/ 1859757 w 3012282"/>
                      <a:gd name="connsiteY12" fmla="*/ 72397 h 423072"/>
                      <a:gd name="connsiteX13" fmla="*/ 2040732 w 3012282"/>
                      <a:gd name="connsiteY13" fmla="*/ 53347 h 423072"/>
                      <a:gd name="connsiteX14" fmla="*/ 2250282 w 3012282"/>
                      <a:gd name="connsiteY14" fmla="*/ 34297 h 423072"/>
                      <a:gd name="connsiteX15" fmla="*/ 2450307 w 3012282"/>
                      <a:gd name="connsiteY15" fmla="*/ 24772 h 423072"/>
                      <a:gd name="connsiteX16" fmla="*/ 2650332 w 3012282"/>
                      <a:gd name="connsiteY16" fmla="*/ 24772 h 423072"/>
                      <a:gd name="connsiteX17" fmla="*/ 2821782 w 3012282"/>
                      <a:gd name="connsiteY17" fmla="*/ 5722 h 423072"/>
                      <a:gd name="connsiteX18" fmla="*/ 3012282 w 3012282"/>
                      <a:gd name="connsiteY18" fmla="*/ 5722 h 423072"/>
                      <a:gd name="connsiteX0" fmla="*/ 0 w 3012282"/>
                      <a:gd name="connsiteY0" fmla="*/ 415297 h 423072"/>
                      <a:gd name="connsiteX1" fmla="*/ 138114 w 3012282"/>
                      <a:gd name="connsiteY1" fmla="*/ 422441 h 423072"/>
                      <a:gd name="connsiteX2" fmla="*/ 273844 w 3012282"/>
                      <a:gd name="connsiteY2" fmla="*/ 403391 h 423072"/>
                      <a:gd name="connsiteX3" fmla="*/ 411957 w 3012282"/>
                      <a:gd name="connsiteY3" fmla="*/ 377197 h 423072"/>
                      <a:gd name="connsiteX4" fmla="*/ 535782 w 3012282"/>
                      <a:gd name="connsiteY4" fmla="*/ 348622 h 423072"/>
                      <a:gd name="connsiteX5" fmla="*/ 640557 w 3012282"/>
                      <a:gd name="connsiteY5" fmla="*/ 320047 h 423072"/>
                      <a:gd name="connsiteX6" fmla="*/ 738188 w 3012282"/>
                      <a:gd name="connsiteY6" fmla="*/ 291472 h 423072"/>
                      <a:gd name="connsiteX7" fmla="*/ 859632 w 3012282"/>
                      <a:gd name="connsiteY7" fmla="*/ 262897 h 423072"/>
                      <a:gd name="connsiteX8" fmla="*/ 1007270 w 3012282"/>
                      <a:gd name="connsiteY8" fmla="*/ 224797 h 423072"/>
                      <a:gd name="connsiteX9" fmla="*/ 1154907 w 3012282"/>
                      <a:gd name="connsiteY9" fmla="*/ 177172 h 423072"/>
                      <a:gd name="connsiteX10" fmla="*/ 1326357 w 3012282"/>
                      <a:gd name="connsiteY10" fmla="*/ 148597 h 423072"/>
                      <a:gd name="connsiteX11" fmla="*/ 1535907 w 3012282"/>
                      <a:gd name="connsiteY11" fmla="*/ 110497 h 423072"/>
                      <a:gd name="connsiteX12" fmla="*/ 1859757 w 3012282"/>
                      <a:gd name="connsiteY12" fmla="*/ 72397 h 423072"/>
                      <a:gd name="connsiteX13" fmla="*/ 2040732 w 3012282"/>
                      <a:gd name="connsiteY13" fmla="*/ 53347 h 423072"/>
                      <a:gd name="connsiteX14" fmla="*/ 2250282 w 3012282"/>
                      <a:gd name="connsiteY14" fmla="*/ 34297 h 423072"/>
                      <a:gd name="connsiteX15" fmla="*/ 2450307 w 3012282"/>
                      <a:gd name="connsiteY15" fmla="*/ 24772 h 423072"/>
                      <a:gd name="connsiteX16" fmla="*/ 2650332 w 3012282"/>
                      <a:gd name="connsiteY16" fmla="*/ 24772 h 423072"/>
                      <a:gd name="connsiteX17" fmla="*/ 2821782 w 3012282"/>
                      <a:gd name="connsiteY17" fmla="*/ 5722 h 423072"/>
                      <a:gd name="connsiteX18" fmla="*/ 3012282 w 3012282"/>
                      <a:gd name="connsiteY18" fmla="*/ 5722 h 423072"/>
                      <a:gd name="connsiteX0" fmla="*/ 0 w 3012282"/>
                      <a:gd name="connsiteY0" fmla="*/ 415297 h 423072"/>
                      <a:gd name="connsiteX1" fmla="*/ 138114 w 3012282"/>
                      <a:gd name="connsiteY1" fmla="*/ 422441 h 423072"/>
                      <a:gd name="connsiteX2" fmla="*/ 273844 w 3012282"/>
                      <a:gd name="connsiteY2" fmla="*/ 403391 h 423072"/>
                      <a:gd name="connsiteX3" fmla="*/ 411957 w 3012282"/>
                      <a:gd name="connsiteY3" fmla="*/ 377197 h 423072"/>
                      <a:gd name="connsiteX4" fmla="*/ 535782 w 3012282"/>
                      <a:gd name="connsiteY4" fmla="*/ 348622 h 423072"/>
                      <a:gd name="connsiteX5" fmla="*/ 640557 w 3012282"/>
                      <a:gd name="connsiteY5" fmla="*/ 320047 h 423072"/>
                      <a:gd name="connsiteX6" fmla="*/ 738188 w 3012282"/>
                      <a:gd name="connsiteY6" fmla="*/ 291472 h 423072"/>
                      <a:gd name="connsiteX7" fmla="*/ 859632 w 3012282"/>
                      <a:gd name="connsiteY7" fmla="*/ 262897 h 423072"/>
                      <a:gd name="connsiteX8" fmla="*/ 1007270 w 3012282"/>
                      <a:gd name="connsiteY8" fmla="*/ 222416 h 423072"/>
                      <a:gd name="connsiteX9" fmla="*/ 1154907 w 3012282"/>
                      <a:gd name="connsiteY9" fmla="*/ 177172 h 423072"/>
                      <a:gd name="connsiteX10" fmla="*/ 1326357 w 3012282"/>
                      <a:gd name="connsiteY10" fmla="*/ 148597 h 423072"/>
                      <a:gd name="connsiteX11" fmla="*/ 1535907 w 3012282"/>
                      <a:gd name="connsiteY11" fmla="*/ 110497 h 423072"/>
                      <a:gd name="connsiteX12" fmla="*/ 1859757 w 3012282"/>
                      <a:gd name="connsiteY12" fmla="*/ 72397 h 423072"/>
                      <a:gd name="connsiteX13" fmla="*/ 2040732 w 3012282"/>
                      <a:gd name="connsiteY13" fmla="*/ 53347 h 423072"/>
                      <a:gd name="connsiteX14" fmla="*/ 2250282 w 3012282"/>
                      <a:gd name="connsiteY14" fmla="*/ 34297 h 423072"/>
                      <a:gd name="connsiteX15" fmla="*/ 2450307 w 3012282"/>
                      <a:gd name="connsiteY15" fmla="*/ 24772 h 423072"/>
                      <a:gd name="connsiteX16" fmla="*/ 2650332 w 3012282"/>
                      <a:gd name="connsiteY16" fmla="*/ 24772 h 423072"/>
                      <a:gd name="connsiteX17" fmla="*/ 2821782 w 3012282"/>
                      <a:gd name="connsiteY17" fmla="*/ 5722 h 423072"/>
                      <a:gd name="connsiteX18" fmla="*/ 3012282 w 3012282"/>
                      <a:gd name="connsiteY18" fmla="*/ 5722 h 423072"/>
                      <a:gd name="connsiteX0" fmla="*/ 0 w 3012282"/>
                      <a:gd name="connsiteY0" fmla="*/ 415297 h 423072"/>
                      <a:gd name="connsiteX1" fmla="*/ 138114 w 3012282"/>
                      <a:gd name="connsiteY1" fmla="*/ 422441 h 423072"/>
                      <a:gd name="connsiteX2" fmla="*/ 273844 w 3012282"/>
                      <a:gd name="connsiteY2" fmla="*/ 403391 h 423072"/>
                      <a:gd name="connsiteX3" fmla="*/ 411957 w 3012282"/>
                      <a:gd name="connsiteY3" fmla="*/ 377197 h 423072"/>
                      <a:gd name="connsiteX4" fmla="*/ 535782 w 3012282"/>
                      <a:gd name="connsiteY4" fmla="*/ 348622 h 423072"/>
                      <a:gd name="connsiteX5" fmla="*/ 640557 w 3012282"/>
                      <a:gd name="connsiteY5" fmla="*/ 320047 h 423072"/>
                      <a:gd name="connsiteX6" fmla="*/ 738188 w 3012282"/>
                      <a:gd name="connsiteY6" fmla="*/ 291472 h 423072"/>
                      <a:gd name="connsiteX7" fmla="*/ 859632 w 3012282"/>
                      <a:gd name="connsiteY7" fmla="*/ 262897 h 423072"/>
                      <a:gd name="connsiteX8" fmla="*/ 1007270 w 3012282"/>
                      <a:gd name="connsiteY8" fmla="*/ 222416 h 423072"/>
                      <a:gd name="connsiteX9" fmla="*/ 1154907 w 3012282"/>
                      <a:gd name="connsiteY9" fmla="*/ 177172 h 423072"/>
                      <a:gd name="connsiteX10" fmla="*/ 1326357 w 3012282"/>
                      <a:gd name="connsiteY10" fmla="*/ 148597 h 423072"/>
                      <a:gd name="connsiteX11" fmla="*/ 1535907 w 3012282"/>
                      <a:gd name="connsiteY11" fmla="*/ 110497 h 423072"/>
                      <a:gd name="connsiteX12" fmla="*/ 1859757 w 3012282"/>
                      <a:gd name="connsiteY12" fmla="*/ 72397 h 423072"/>
                      <a:gd name="connsiteX13" fmla="*/ 2040732 w 3012282"/>
                      <a:gd name="connsiteY13" fmla="*/ 53347 h 423072"/>
                      <a:gd name="connsiteX14" fmla="*/ 2250282 w 3012282"/>
                      <a:gd name="connsiteY14" fmla="*/ 34297 h 423072"/>
                      <a:gd name="connsiteX15" fmla="*/ 2450307 w 3012282"/>
                      <a:gd name="connsiteY15" fmla="*/ 24772 h 423072"/>
                      <a:gd name="connsiteX16" fmla="*/ 2650332 w 3012282"/>
                      <a:gd name="connsiteY16" fmla="*/ 24772 h 423072"/>
                      <a:gd name="connsiteX17" fmla="*/ 2821782 w 3012282"/>
                      <a:gd name="connsiteY17" fmla="*/ 5722 h 423072"/>
                      <a:gd name="connsiteX18" fmla="*/ 3012282 w 3012282"/>
                      <a:gd name="connsiteY18" fmla="*/ 5722 h 423072"/>
                      <a:gd name="connsiteX0" fmla="*/ 0 w 3012282"/>
                      <a:gd name="connsiteY0" fmla="*/ 415297 h 423072"/>
                      <a:gd name="connsiteX1" fmla="*/ 138114 w 3012282"/>
                      <a:gd name="connsiteY1" fmla="*/ 422441 h 423072"/>
                      <a:gd name="connsiteX2" fmla="*/ 273844 w 3012282"/>
                      <a:gd name="connsiteY2" fmla="*/ 403391 h 423072"/>
                      <a:gd name="connsiteX3" fmla="*/ 411957 w 3012282"/>
                      <a:gd name="connsiteY3" fmla="*/ 377197 h 423072"/>
                      <a:gd name="connsiteX4" fmla="*/ 535782 w 3012282"/>
                      <a:gd name="connsiteY4" fmla="*/ 348622 h 423072"/>
                      <a:gd name="connsiteX5" fmla="*/ 640557 w 3012282"/>
                      <a:gd name="connsiteY5" fmla="*/ 320047 h 423072"/>
                      <a:gd name="connsiteX6" fmla="*/ 738188 w 3012282"/>
                      <a:gd name="connsiteY6" fmla="*/ 291472 h 423072"/>
                      <a:gd name="connsiteX7" fmla="*/ 859632 w 3012282"/>
                      <a:gd name="connsiteY7" fmla="*/ 262897 h 423072"/>
                      <a:gd name="connsiteX8" fmla="*/ 1007270 w 3012282"/>
                      <a:gd name="connsiteY8" fmla="*/ 222416 h 423072"/>
                      <a:gd name="connsiteX9" fmla="*/ 1169195 w 3012282"/>
                      <a:gd name="connsiteY9" fmla="*/ 179554 h 423072"/>
                      <a:gd name="connsiteX10" fmla="*/ 1326357 w 3012282"/>
                      <a:gd name="connsiteY10" fmla="*/ 148597 h 423072"/>
                      <a:gd name="connsiteX11" fmla="*/ 1535907 w 3012282"/>
                      <a:gd name="connsiteY11" fmla="*/ 110497 h 423072"/>
                      <a:gd name="connsiteX12" fmla="*/ 1859757 w 3012282"/>
                      <a:gd name="connsiteY12" fmla="*/ 72397 h 423072"/>
                      <a:gd name="connsiteX13" fmla="*/ 2040732 w 3012282"/>
                      <a:gd name="connsiteY13" fmla="*/ 53347 h 423072"/>
                      <a:gd name="connsiteX14" fmla="*/ 2250282 w 3012282"/>
                      <a:gd name="connsiteY14" fmla="*/ 34297 h 423072"/>
                      <a:gd name="connsiteX15" fmla="*/ 2450307 w 3012282"/>
                      <a:gd name="connsiteY15" fmla="*/ 24772 h 423072"/>
                      <a:gd name="connsiteX16" fmla="*/ 2650332 w 3012282"/>
                      <a:gd name="connsiteY16" fmla="*/ 24772 h 423072"/>
                      <a:gd name="connsiteX17" fmla="*/ 2821782 w 3012282"/>
                      <a:gd name="connsiteY17" fmla="*/ 5722 h 423072"/>
                      <a:gd name="connsiteX18" fmla="*/ 3012282 w 3012282"/>
                      <a:gd name="connsiteY18" fmla="*/ 5722 h 423072"/>
                      <a:gd name="connsiteX0" fmla="*/ 0 w 3012282"/>
                      <a:gd name="connsiteY0" fmla="*/ 414886 h 422661"/>
                      <a:gd name="connsiteX1" fmla="*/ 138114 w 3012282"/>
                      <a:gd name="connsiteY1" fmla="*/ 422030 h 422661"/>
                      <a:gd name="connsiteX2" fmla="*/ 273844 w 3012282"/>
                      <a:gd name="connsiteY2" fmla="*/ 402980 h 422661"/>
                      <a:gd name="connsiteX3" fmla="*/ 411957 w 3012282"/>
                      <a:gd name="connsiteY3" fmla="*/ 376786 h 422661"/>
                      <a:gd name="connsiteX4" fmla="*/ 535782 w 3012282"/>
                      <a:gd name="connsiteY4" fmla="*/ 348211 h 422661"/>
                      <a:gd name="connsiteX5" fmla="*/ 640557 w 3012282"/>
                      <a:gd name="connsiteY5" fmla="*/ 319636 h 422661"/>
                      <a:gd name="connsiteX6" fmla="*/ 738188 w 3012282"/>
                      <a:gd name="connsiteY6" fmla="*/ 291061 h 422661"/>
                      <a:gd name="connsiteX7" fmla="*/ 859632 w 3012282"/>
                      <a:gd name="connsiteY7" fmla="*/ 262486 h 422661"/>
                      <a:gd name="connsiteX8" fmla="*/ 1007270 w 3012282"/>
                      <a:gd name="connsiteY8" fmla="*/ 222005 h 422661"/>
                      <a:gd name="connsiteX9" fmla="*/ 1169195 w 3012282"/>
                      <a:gd name="connsiteY9" fmla="*/ 179143 h 422661"/>
                      <a:gd name="connsiteX10" fmla="*/ 1326357 w 3012282"/>
                      <a:gd name="connsiteY10" fmla="*/ 148186 h 422661"/>
                      <a:gd name="connsiteX11" fmla="*/ 1535907 w 3012282"/>
                      <a:gd name="connsiteY11" fmla="*/ 110086 h 422661"/>
                      <a:gd name="connsiteX12" fmla="*/ 1859757 w 3012282"/>
                      <a:gd name="connsiteY12" fmla="*/ 71986 h 422661"/>
                      <a:gd name="connsiteX13" fmla="*/ 2040732 w 3012282"/>
                      <a:gd name="connsiteY13" fmla="*/ 52936 h 422661"/>
                      <a:gd name="connsiteX14" fmla="*/ 2250282 w 3012282"/>
                      <a:gd name="connsiteY14" fmla="*/ 33886 h 422661"/>
                      <a:gd name="connsiteX15" fmla="*/ 2450307 w 3012282"/>
                      <a:gd name="connsiteY15" fmla="*/ 24361 h 422661"/>
                      <a:gd name="connsiteX16" fmla="*/ 2655094 w 3012282"/>
                      <a:gd name="connsiteY16" fmla="*/ 14836 h 422661"/>
                      <a:gd name="connsiteX17" fmla="*/ 2821782 w 3012282"/>
                      <a:gd name="connsiteY17" fmla="*/ 5311 h 422661"/>
                      <a:gd name="connsiteX18" fmla="*/ 3012282 w 3012282"/>
                      <a:gd name="connsiteY18" fmla="*/ 5311 h 422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012282" h="422661">
                        <a:moveTo>
                          <a:pt x="0" y="414886"/>
                        </a:moveTo>
                        <a:cubicBezTo>
                          <a:pt x="38100" y="421236"/>
                          <a:pt x="92473" y="424014"/>
                          <a:pt x="138114" y="422030"/>
                        </a:cubicBezTo>
                        <a:cubicBezTo>
                          <a:pt x="183755" y="420046"/>
                          <a:pt x="228204" y="410521"/>
                          <a:pt x="273844" y="402980"/>
                        </a:cubicBezTo>
                        <a:cubicBezTo>
                          <a:pt x="319484" y="395439"/>
                          <a:pt x="368301" y="385914"/>
                          <a:pt x="411957" y="376786"/>
                        </a:cubicBezTo>
                        <a:cubicBezTo>
                          <a:pt x="455613" y="367658"/>
                          <a:pt x="497682" y="357736"/>
                          <a:pt x="535782" y="348211"/>
                        </a:cubicBezTo>
                        <a:cubicBezTo>
                          <a:pt x="573882" y="338686"/>
                          <a:pt x="606823" y="329161"/>
                          <a:pt x="640557" y="319636"/>
                        </a:cubicBezTo>
                        <a:cubicBezTo>
                          <a:pt x="674291" y="310111"/>
                          <a:pt x="701676" y="300586"/>
                          <a:pt x="738188" y="291061"/>
                        </a:cubicBezTo>
                        <a:cubicBezTo>
                          <a:pt x="774700" y="281536"/>
                          <a:pt x="814785" y="273995"/>
                          <a:pt x="859632" y="262486"/>
                        </a:cubicBezTo>
                        <a:cubicBezTo>
                          <a:pt x="904479" y="250977"/>
                          <a:pt x="955676" y="235895"/>
                          <a:pt x="1007270" y="222005"/>
                        </a:cubicBezTo>
                        <a:cubicBezTo>
                          <a:pt x="1058864" y="208115"/>
                          <a:pt x="1116014" y="191446"/>
                          <a:pt x="1169195" y="179143"/>
                        </a:cubicBezTo>
                        <a:cubicBezTo>
                          <a:pt x="1222376" y="166840"/>
                          <a:pt x="1265238" y="159695"/>
                          <a:pt x="1326357" y="148186"/>
                        </a:cubicBezTo>
                        <a:cubicBezTo>
                          <a:pt x="1387476" y="136677"/>
                          <a:pt x="1447007" y="122786"/>
                          <a:pt x="1535907" y="110086"/>
                        </a:cubicBezTo>
                        <a:cubicBezTo>
                          <a:pt x="1624807" y="97386"/>
                          <a:pt x="1859757" y="71986"/>
                          <a:pt x="1859757" y="71986"/>
                        </a:cubicBezTo>
                        <a:lnTo>
                          <a:pt x="2040732" y="52936"/>
                        </a:lnTo>
                        <a:cubicBezTo>
                          <a:pt x="2105819" y="46586"/>
                          <a:pt x="2182020" y="38648"/>
                          <a:pt x="2250282" y="33886"/>
                        </a:cubicBezTo>
                        <a:cubicBezTo>
                          <a:pt x="2318544" y="29124"/>
                          <a:pt x="2382838" y="27536"/>
                          <a:pt x="2450307" y="24361"/>
                        </a:cubicBezTo>
                        <a:lnTo>
                          <a:pt x="2655094" y="14836"/>
                        </a:lnTo>
                        <a:cubicBezTo>
                          <a:pt x="2717007" y="11661"/>
                          <a:pt x="2762251" y="6898"/>
                          <a:pt x="2821782" y="5311"/>
                        </a:cubicBezTo>
                        <a:cubicBezTo>
                          <a:pt x="2881313" y="3724"/>
                          <a:pt x="3005932" y="-5801"/>
                          <a:pt x="3012282" y="5311"/>
                        </a:cubicBezTo>
                      </a:path>
                    </a:pathLst>
                  </a:cu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666799" y="875926"/>
                  <a:ext cx="2981324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7" name="Curved Connector 6"/>
          <p:cNvCxnSpPr/>
          <p:nvPr/>
        </p:nvCxnSpPr>
        <p:spPr>
          <a:xfrm>
            <a:off x="9030962" y="674997"/>
            <a:ext cx="757856" cy="604296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84361" y="942490"/>
                <a:ext cx="1682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INCREASING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361" y="942490"/>
                <a:ext cx="1682360" cy="369332"/>
              </a:xfrm>
              <a:prstGeom prst="rect">
                <a:avLst/>
              </a:prstGeom>
              <a:blipFill>
                <a:blip r:embed="rId9"/>
                <a:stretch>
                  <a:fillRect l="-289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42433" y="781195"/>
                <a:ext cx="78085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433" y="781195"/>
                <a:ext cx="780855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753127" y="950856"/>
            <a:ext cx="415828" cy="56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523950"/>
              </p:ext>
            </p:extLst>
          </p:nvPr>
        </p:nvGraphicFramePr>
        <p:xfrm>
          <a:off x="742843" y="1695598"/>
          <a:ext cx="2618106" cy="83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11" imgW="1587240" imgH="507960" progId="Equation.DSMT4">
                  <p:embed/>
                </p:oleObj>
              </mc:Choice>
              <mc:Fallback>
                <p:oleObj name="Equation" r:id="rId11" imgW="1587240" imgH="50796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2843" y="1695598"/>
                        <a:ext cx="2618106" cy="83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89821" y="2196093"/>
                <a:ext cx="7489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Full self-consistent solution shows deviation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x) </a:t>
                </a:r>
                <a:r>
                  <a:rPr lang="en-US" dirty="0"/>
                  <a:t>f</a:t>
                </a:r>
                <a:r>
                  <a:rPr lang="en-US" dirty="0" smtClean="0"/>
                  <a:t>rom exponential as well </a:t>
                </a:r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821" y="2196093"/>
                <a:ext cx="7489720" cy="369332"/>
              </a:xfrm>
              <a:prstGeom prst="rect">
                <a:avLst/>
              </a:prstGeom>
              <a:blipFill>
                <a:blip r:embed="rId13"/>
                <a:stretch>
                  <a:fillRect l="-73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7754332" y="1191820"/>
            <a:ext cx="415828" cy="56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572146"/>
              </p:ext>
            </p:extLst>
          </p:nvPr>
        </p:nvGraphicFramePr>
        <p:xfrm>
          <a:off x="599655" y="81595"/>
          <a:ext cx="5460822" cy="876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14" imgW="3479760" imgH="558720" progId="Equation.DSMT4">
                  <p:embed/>
                </p:oleObj>
              </mc:Choice>
              <mc:Fallback>
                <p:oleObj name="Equation" r:id="rId14" imgW="3479760" imgH="55872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9655" y="81595"/>
                        <a:ext cx="5460822" cy="876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68163" y="4484076"/>
                <a:ext cx="44609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Expect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/>
                  <a:t>  (suppressed by field)</a:t>
                </a:r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63" y="4484076"/>
                <a:ext cx="4460901" cy="276999"/>
              </a:xfrm>
              <a:prstGeom prst="rect">
                <a:avLst/>
              </a:prstGeom>
              <a:blipFill>
                <a:blip r:embed="rId16"/>
                <a:stretch>
                  <a:fillRect l="-3142" t="-28889" r="-259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59799" y="5017267"/>
                <a:ext cx="2634952" cy="392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/>
                  <a:t>GL2: 	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box>
                      <m:box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𝑚𝑐</m:t>
                            </m:r>
                          </m:den>
                        </m:f>
                      </m:e>
                    </m:box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99" y="5017267"/>
                <a:ext cx="2634952" cy="392415"/>
              </a:xfrm>
              <a:prstGeom prst="rect">
                <a:avLst/>
              </a:prstGeom>
              <a:blipFill>
                <a:blip r:embed="rId17"/>
                <a:stretch>
                  <a:fillRect l="-5787" t="-12500" r="-13657" b="-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83418" y="5537085"/>
                <a:ext cx="2460032" cy="516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⃑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 </m:t>
                      </m:r>
                      <m:box>
                        <m:box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𝑚𝑐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418" y="5537085"/>
                <a:ext cx="2460032" cy="516873"/>
              </a:xfrm>
              <a:prstGeom prst="rect">
                <a:avLst/>
              </a:prstGeom>
              <a:blipFill>
                <a:blip r:embed="rId18"/>
                <a:stretch>
                  <a:fillRect r="-10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248903" y="6181361"/>
                <a:ext cx="3554691" cy="582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𝑒𝑓𝑓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903" y="6181361"/>
                <a:ext cx="3554691" cy="58214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707246" y="6333934"/>
                <a:ext cx="33648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u="sng" dirty="0" smtClean="0"/>
                  <a:t>increased</a:t>
                </a:r>
                <a:r>
                  <a:rPr lang="en-US" dirty="0" smtClean="0"/>
                  <a:t> by the suppression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246" y="6333934"/>
                <a:ext cx="3364896" cy="276999"/>
              </a:xfrm>
              <a:prstGeom prst="rect">
                <a:avLst/>
              </a:prstGeom>
              <a:blipFill>
                <a:blip r:embed="rId20"/>
                <a:stretch>
                  <a:fillRect l="-2536" t="-28889" r="-2355" b="-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542990" y="3680943"/>
            <a:ext cx="653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 SAMPLE 		</a:t>
            </a: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32296" y="3690448"/>
            <a:ext cx="1872111" cy="38282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122232" y="3060673"/>
            <a:ext cx="2478699" cy="1710297"/>
            <a:chOff x="8473906" y="3043904"/>
            <a:chExt cx="2478699" cy="1710297"/>
          </a:xfrm>
        </p:grpSpPr>
        <p:sp>
          <p:nvSpPr>
            <p:cNvPr id="29" name="Rectangle 28"/>
            <p:cNvSpPr/>
            <p:nvPr/>
          </p:nvSpPr>
          <p:spPr>
            <a:xfrm>
              <a:off x="9046756" y="3185180"/>
              <a:ext cx="1145067" cy="11441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473906" y="3043904"/>
              <a:ext cx="2220736" cy="1285433"/>
              <a:chOff x="1229281" y="523399"/>
              <a:chExt cx="2220736" cy="1214575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 flipV="1">
                <a:off x="1229281" y="1270096"/>
                <a:ext cx="2220736" cy="2392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>
              <a:xfrm>
                <a:off x="1374018" y="523399"/>
                <a:ext cx="1938472" cy="1214575"/>
                <a:chOff x="6078157" y="2799730"/>
                <a:chExt cx="1938472" cy="1214575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6078157" y="2799730"/>
                  <a:ext cx="1938472" cy="1214575"/>
                  <a:chOff x="752196" y="55734"/>
                  <a:chExt cx="1938472" cy="1214575"/>
                </a:xfrm>
              </p:grpSpPr>
              <p:cxnSp>
                <p:nvCxnSpPr>
                  <p:cNvPr id="50" name="Straight Connector 49"/>
                  <p:cNvCxnSpPr/>
                  <p:nvPr/>
                </p:nvCxnSpPr>
                <p:spPr>
                  <a:xfrm flipV="1">
                    <a:off x="1152525" y="189222"/>
                    <a:ext cx="9525" cy="1081087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flipV="1">
                    <a:off x="2316164" y="172047"/>
                    <a:ext cx="9525" cy="1081087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2" name="TextBox 51"/>
                      <p:cNvSpPr txBox="1"/>
                      <p:nvPr/>
                    </p:nvSpPr>
                    <p:spPr>
                      <a:xfrm>
                        <a:off x="752196" y="55734"/>
                        <a:ext cx="22794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2" name="TextBox 5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52196" y="55734"/>
                        <a:ext cx="227948" cy="276999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l="-24324" r="-24324" b="-208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55" name="Straight Arrow Connector 54"/>
                  <p:cNvCxnSpPr/>
                  <p:nvPr/>
                </p:nvCxnSpPr>
                <p:spPr>
                  <a:xfrm flipV="1">
                    <a:off x="852098" y="361110"/>
                    <a:ext cx="0" cy="320742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Rectangle 55"/>
                      <p:cNvSpPr/>
                      <p:nvPr/>
                    </p:nvSpPr>
                    <p:spPr>
                      <a:xfrm>
                        <a:off x="1494578" y="263748"/>
                        <a:ext cx="507382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6" name="Rectangle 5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94578" y="263748"/>
                        <a:ext cx="507382" cy="369332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7" name="TextBox 56"/>
                      <p:cNvSpPr txBox="1"/>
                      <p:nvPr/>
                    </p:nvSpPr>
                    <p:spPr>
                      <a:xfrm>
                        <a:off x="2462720" y="55734"/>
                        <a:ext cx="22794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7" name="TextBox 5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62720" y="55734"/>
                        <a:ext cx="227948" cy="276999"/>
                      </a:xfrm>
                      <a:prstGeom prst="rect">
                        <a:avLst/>
                      </a:prstGeom>
                      <a:blipFill>
                        <a:blip r:embed="rId23"/>
                        <a:stretch>
                          <a:fillRect l="-27027" r="-21622" b="-208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58" name="Straight Arrow Connector 57"/>
                  <p:cNvCxnSpPr/>
                  <p:nvPr/>
                </p:nvCxnSpPr>
                <p:spPr>
                  <a:xfrm flipV="1">
                    <a:off x="2562131" y="361109"/>
                    <a:ext cx="0" cy="320743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7036904" y="3463702"/>
                  <a:ext cx="0" cy="1770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8618643" y="4380427"/>
                  <a:ext cx="553677" cy="3266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643" y="4380427"/>
                  <a:ext cx="553677" cy="326628"/>
                </a:xfrm>
                <a:prstGeom prst="rect">
                  <a:avLst/>
                </a:prstGeom>
                <a:blipFill>
                  <a:blip r:embed="rId24"/>
                  <a:stretch>
                    <a:fillRect l="-24176" t="-148148" r="-114286" b="-2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9976785" y="4427573"/>
                  <a:ext cx="365613" cy="3266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6785" y="4427573"/>
                  <a:ext cx="365613" cy="326628"/>
                </a:xfrm>
                <a:prstGeom prst="rect">
                  <a:avLst/>
                </a:prstGeom>
                <a:blipFill>
                  <a:blip r:embed="rId25"/>
                  <a:stretch>
                    <a:fillRect l="-90000" t="-148148" r="-158333" b="-2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10750883" y="3654932"/>
                  <a:ext cx="20172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883" y="3654932"/>
                  <a:ext cx="201722" cy="307777"/>
                </a:xfrm>
                <a:prstGeom prst="rect">
                  <a:avLst/>
                </a:prstGeom>
                <a:blipFill>
                  <a:blip r:embed="rId26"/>
                  <a:stretch>
                    <a:fillRect l="-18182" r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/>
          <p:cNvSpPr/>
          <p:nvPr/>
        </p:nvSpPr>
        <p:spPr>
          <a:xfrm>
            <a:off x="386851" y="2859828"/>
            <a:ext cx="5448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What happens in a thinner sample?  a slab or a thin film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54129" y="2840944"/>
            <a:ext cx="3065284" cy="22770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40326" y="3552922"/>
                <a:ext cx="21498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 field can vary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326" y="3552922"/>
                <a:ext cx="2149819" cy="369332"/>
              </a:xfrm>
              <a:prstGeom prst="rect">
                <a:avLst/>
              </a:prstGeom>
              <a:blipFill>
                <a:blip r:embed="rId28"/>
                <a:stretch>
                  <a:fillRect t="-10000" r="-141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592093" y="3915822"/>
                <a:ext cx="3342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uniform order parameter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093" y="3915822"/>
                <a:ext cx="3342453" cy="369332"/>
              </a:xfrm>
              <a:prstGeom prst="rect">
                <a:avLst/>
              </a:prstGeom>
              <a:blipFill>
                <a:blip r:embed="rId29"/>
                <a:stretch>
                  <a:fillRect t="-8197" r="-72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9409890" y="5191118"/>
            <a:ext cx="2646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Calculated in Lecture 3 using the London equations</a:t>
            </a:r>
            <a:endParaRPr lang="en-US" sz="1600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0" y="2692397"/>
            <a:ext cx="12192000" cy="21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067800" y="1568160"/>
            <a:ext cx="0" cy="18732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413544" y="1549050"/>
            <a:ext cx="0" cy="18732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06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3" grpId="0"/>
      <p:bldP spid="22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284" y="3387685"/>
                <a:ext cx="4033555" cy="2802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suppresses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grows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/>
                  <a:t> drops 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84" y="3387685"/>
                <a:ext cx="4033555" cy="280273"/>
              </a:xfrm>
              <a:prstGeom prst="rect">
                <a:avLst/>
              </a:prstGeom>
              <a:blipFill>
                <a:blip r:embed="rId3"/>
                <a:stretch>
                  <a:fillRect l="-2719" t="-28261" r="-151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7181" y="4112680"/>
                <a:ext cx="58189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At some point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→0  ⇒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transition </a:t>
                </a:r>
              </a:p>
              <a:p>
                <a:r>
                  <a:rPr lang="en-US" dirty="0" smtClean="0"/>
                  <a:t>This defines a critical field H</a:t>
                </a:r>
                <a14:m>
                  <m:oMath xmlns:m="http://schemas.openxmlformats.org/officeDocument/2006/math">
                    <m:r>
                      <a:rPr lang="en-US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 smtClean="0"/>
                  <a:t> (parallel)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81" y="4112680"/>
                <a:ext cx="5818909" cy="646331"/>
              </a:xfrm>
              <a:prstGeom prst="rect">
                <a:avLst/>
              </a:prstGeom>
              <a:blipFill>
                <a:blip r:embed="rId4"/>
                <a:stretch>
                  <a:fillRect l="-943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947839" y="5570682"/>
            <a:ext cx="2171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at the phase transition 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6684133" y="3754598"/>
            <a:ext cx="5416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(thin films),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587452" y="4339663"/>
                <a:ext cx="65519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For                  (thick films),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 smtClean="0"/>
                  <a:t> partially suppressed at the transition </a:t>
                </a: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452" y="4339663"/>
                <a:ext cx="6551942" cy="369332"/>
              </a:xfrm>
              <a:prstGeom prst="rect">
                <a:avLst/>
              </a:prstGeom>
              <a:blipFill>
                <a:blip r:embed="rId21"/>
                <a:stretch>
                  <a:fillRect l="-83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479706"/>
              </p:ext>
            </p:extLst>
          </p:nvPr>
        </p:nvGraphicFramePr>
        <p:xfrm>
          <a:off x="1204049" y="1684274"/>
          <a:ext cx="3992811" cy="1305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9" name="Equation" r:id="rId22" imgW="2641320" imgH="863280" progId="Equation.DSMT4">
                  <p:embed/>
                </p:oleObj>
              </mc:Choice>
              <mc:Fallback>
                <p:oleObj name="Equation" r:id="rId22" imgW="2641320" imgH="8632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204049" y="1684274"/>
                        <a:ext cx="3992811" cy="1305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119060"/>
              </p:ext>
            </p:extLst>
          </p:nvPr>
        </p:nvGraphicFramePr>
        <p:xfrm>
          <a:off x="436563" y="4979988"/>
          <a:ext cx="3054350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0" name="Equation" r:id="rId24" imgW="2108160" imgH="965160" progId="Equation.DSMT4">
                  <p:embed/>
                </p:oleObj>
              </mc:Choice>
              <mc:Fallback>
                <p:oleObj name="Equation" r:id="rId24" imgW="2108160" imgH="96516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36563" y="4979988"/>
                        <a:ext cx="3054350" cy="139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3992367" y="5368183"/>
          <a:ext cx="802347" cy="681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1" name="Equation" r:id="rId26" imgW="507960" imgH="431640" progId="Equation.DSMT4">
                  <p:embed/>
                </p:oleObj>
              </mc:Choice>
              <mc:Fallback>
                <p:oleObj name="Equation" r:id="rId26" imgW="507960" imgH="43164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992367" y="5368183"/>
                        <a:ext cx="802347" cy="681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922265"/>
              </p:ext>
            </p:extLst>
          </p:nvPr>
        </p:nvGraphicFramePr>
        <p:xfrm>
          <a:off x="6066421" y="3688022"/>
          <a:ext cx="7270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2" name="Equation" r:id="rId28" imgW="520560" imgH="393480" progId="Equation.DSMT4">
                  <p:embed/>
                </p:oleObj>
              </mc:Choice>
              <mc:Fallback>
                <p:oleObj name="Equation" r:id="rId28" imgW="520560" imgH="3934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066421" y="3688022"/>
                        <a:ext cx="727075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660773"/>
              </p:ext>
            </p:extLst>
          </p:nvPr>
        </p:nvGraphicFramePr>
        <p:xfrm>
          <a:off x="6123593" y="4236346"/>
          <a:ext cx="690366" cy="509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" name="Equation" r:id="rId30" imgW="533160" imgH="393480" progId="Equation.DSMT4">
                  <p:embed/>
                </p:oleObj>
              </mc:Choice>
              <mc:Fallback>
                <p:oleObj name="Equation" r:id="rId30" imgW="533160" imgH="393480" progId="Equation.DSMT4">
                  <p:embed/>
                  <p:pic>
                    <p:nvPicPr>
                      <p:cNvPr id="76" name="Object 75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123593" y="4236346"/>
                        <a:ext cx="690366" cy="509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76"/>
          <p:cNvSpPr/>
          <p:nvPr/>
        </p:nvSpPr>
        <p:spPr>
          <a:xfrm>
            <a:off x="5556657" y="3765952"/>
            <a:ext cx="489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8012017" y="3735255"/>
                <a:ext cx="9046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017" y="3735255"/>
                <a:ext cx="904607" cy="369332"/>
              </a:xfrm>
              <a:prstGeom prst="rect">
                <a:avLst/>
              </a:prstGeom>
              <a:blipFill>
                <a:blip r:embed="rId3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>
          <a:xfrm>
            <a:off x="8767825" y="3742307"/>
            <a:ext cx="2309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 the S </a:t>
            </a:r>
            <a:r>
              <a:rPr lang="en-US" dirty="0">
                <a:sym typeface="Wingdings 3" panose="05040102010807070707" pitchFamily="18" charset="2"/>
              </a:rPr>
              <a:t> N transition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2190285" y="295757"/>
                <a:ext cx="4142481" cy="636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 </m:t>
                          </m:r>
                          <m:box>
                            <m:box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box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285" y="295757"/>
                <a:ext cx="4142481" cy="63658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318274" y="347411"/>
                <a:ext cx="974241" cy="516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box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74" y="347411"/>
                <a:ext cx="974241" cy="516936"/>
              </a:xfrm>
              <a:prstGeom prst="rect">
                <a:avLst/>
              </a:prstGeom>
              <a:blipFill>
                <a:blip r:embed="rId39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/>
          <p:cNvSpPr/>
          <p:nvPr/>
        </p:nvSpPr>
        <p:spPr>
          <a:xfrm>
            <a:off x="306573" y="461967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GL1: 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flipH="1">
            <a:off x="6533944" y="601350"/>
            <a:ext cx="465521" cy="0"/>
          </a:xfrm>
          <a:prstGeom prst="straightConnector1">
            <a:avLst/>
          </a:prstGeom>
          <a:ln w="28575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32578"/>
              </p:ext>
            </p:extLst>
          </p:nvPr>
        </p:nvGraphicFramePr>
        <p:xfrm>
          <a:off x="7332227" y="23632"/>
          <a:ext cx="2009494" cy="1187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4" name="Equation" r:id="rId40" imgW="1676160" imgH="990360" progId="Equation.DSMT4">
                  <p:embed/>
                </p:oleObj>
              </mc:Choice>
              <mc:Fallback>
                <p:oleObj name="Equation" r:id="rId40" imgW="167616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7332227" y="23632"/>
                        <a:ext cx="2009494" cy="1187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742719" y="5046497"/>
            <a:ext cx="2772882" cy="1730521"/>
            <a:chOff x="7742719" y="5046497"/>
            <a:chExt cx="2772882" cy="1730521"/>
          </a:xfrm>
        </p:grpSpPr>
        <p:grpSp>
          <p:nvGrpSpPr>
            <p:cNvPr id="26" name="Group 25"/>
            <p:cNvGrpSpPr/>
            <p:nvPr/>
          </p:nvGrpSpPr>
          <p:grpSpPr>
            <a:xfrm>
              <a:off x="8096854" y="5046497"/>
              <a:ext cx="2418747" cy="1730521"/>
              <a:chOff x="1231701" y="4946713"/>
              <a:chExt cx="2418747" cy="1730521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 flipV="1">
                <a:off x="1354857" y="4946713"/>
                <a:ext cx="0" cy="144780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1354857" y="6394513"/>
                <a:ext cx="1967269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2113831" y="4959070"/>
                <a:ext cx="36229" cy="144780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Freeform 53"/>
              <p:cNvSpPr/>
              <p:nvPr/>
            </p:nvSpPr>
            <p:spPr>
              <a:xfrm>
                <a:off x="1348069" y="5222317"/>
                <a:ext cx="1955007" cy="1163709"/>
              </a:xfrm>
              <a:custGeom>
                <a:avLst/>
                <a:gdLst>
                  <a:gd name="connsiteX0" fmla="*/ 0 w 1971675"/>
                  <a:gd name="connsiteY0" fmla="*/ 1133475 h 1161261"/>
                  <a:gd name="connsiteX1" fmla="*/ 800100 w 1971675"/>
                  <a:gd name="connsiteY1" fmla="*/ 1152525 h 1161261"/>
                  <a:gd name="connsiteX2" fmla="*/ 838200 w 1971675"/>
                  <a:gd name="connsiteY2" fmla="*/ 1009650 h 1161261"/>
                  <a:gd name="connsiteX3" fmla="*/ 876300 w 1971675"/>
                  <a:gd name="connsiteY3" fmla="*/ 885825 h 1161261"/>
                  <a:gd name="connsiteX4" fmla="*/ 942975 w 1971675"/>
                  <a:gd name="connsiteY4" fmla="*/ 733425 h 1161261"/>
                  <a:gd name="connsiteX5" fmla="*/ 1009650 w 1971675"/>
                  <a:gd name="connsiteY5" fmla="*/ 619125 h 1161261"/>
                  <a:gd name="connsiteX6" fmla="*/ 1095375 w 1971675"/>
                  <a:gd name="connsiteY6" fmla="*/ 485775 h 1161261"/>
                  <a:gd name="connsiteX7" fmla="*/ 1181100 w 1971675"/>
                  <a:gd name="connsiteY7" fmla="*/ 381000 h 1161261"/>
                  <a:gd name="connsiteX8" fmla="*/ 1276350 w 1971675"/>
                  <a:gd name="connsiteY8" fmla="*/ 285750 h 1161261"/>
                  <a:gd name="connsiteX9" fmla="*/ 1419225 w 1971675"/>
                  <a:gd name="connsiteY9" fmla="*/ 190500 h 1161261"/>
                  <a:gd name="connsiteX10" fmla="*/ 1600200 w 1971675"/>
                  <a:gd name="connsiteY10" fmla="*/ 85725 h 1161261"/>
                  <a:gd name="connsiteX11" fmla="*/ 1752600 w 1971675"/>
                  <a:gd name="connsiteY11" fmla="*/ 38100 h 1161261"/>
                  <a:gd name="connsiteX12" fmla="*/ 1914525 w 1971675"/>
                  <a:gd name="connsiteY12" fmla="*/ 9525 h 1161261"/>
                  <a:gd name="connsiteX13" fmla="*/ 1971675 w 1971675"/>
                  <a:gd name="connsiteY13" fmla="*/ 0 h 1161261"/>
                  <a:gd name="connsiteX0" fmla="*/ 0 w 1971675"/>
                  <a:gd name="connsiteY0" fmla="*/ 1133475 h 1158990"/>
                  <a:gd name="connsiteX1" fmla="*/ 800100 w 1971675"/>
                  <a:gd name="connsiteY1" fmla="*/ 1152525 h 1158990"/>
                  <a:gd name="connsiteX2" fmla="*/ 821531 w 1971675"/>
                  <a:gd name="connsiteY2" fmla="*/ 1040606 h 1158990"/>
                  <a:gd name="connsiteX3" fmla="*/ 876300 w 1971675"/>
                  <a:gd name="connsiteY3" fmla="*/ 885825 h 1158990"/>
                  <a:gd name="connsiteX4" fmla="*/ 942975 w 1971675"/>
                  <a:gd name="connsiteY4" fmla="*/ 733425 h 1158990"/>
                  <a:gd name="connsiteX5" fmla="*/ 1009650 w 1971675"/>
                  <a:gd name="connsiteY5" fmla="*/ 619125 h 1158990"/>
                  <a:gd name="connsiteX6" fmla="*/ 1095375 w 1971675"/>
                  <a:gd name="connsiteY6" fmla="*/ 485775 h 1158990"/>
                  <a:gd name="connsiteX7" fmla="*/ 1181100 w 1971675"/>
                  <a:gd name="connsiteY7" fmla="*/ 381000 h 1158990"/>
                  <a:gd name="connsiteX8" fmla="*/ 1276350 w 1971675"/>
                  <a:gd name="connsiteY8" fmla="*/ 285750 h 1158990"/>
                  <a:gd name="connsiteX9" fmla="*/ 1419225 w 1971675"/>
                  <a:gd name="connsiteY9" fmla="*/ 190500 h 1158990"/>
                  <a:gd name="connsiteX10" fmla="*/ 1600200 w 1971675"/>
                  <a:gd name="connsiteY10" fmla="*/ 85725 h 1158990"/>
                  <a:gd name="connsiteX11" fmla="*/ 1752600 w 1971675"/>
                  <a:gd name="connsiteY11" fmla="*/ 38100 h 1158990"/>
                  <a:gd name="connsiteX12" fmla="*/ 1914525 w 1971675"/>
                  <a:gd name="connsiteY12" fmla="*/ 9525 h 1158990"/>
                  <a:gd name="connsiteX13" fmla="*/ 1971675 w 1971675"/>
                  <a:gd name="connsiteY13" fmla="*/ 0 h 1158990"/>
                  <a:gd name="connsiteX0" fmla="*/ 0 w 1971675"/>
                  <a:gd name="connsiteY0" fmla="*/ 1133475 h 1162888"/>
                  <a:gd name="connsiteX1" fmla="*/ 723900 w 1971675"/>
                  <a:gd name="connsiteY1" fmla="*/ 1157288 h 1162888"/>
                  <a:gd name="connsiteX2" fmla="*/ 821531 w 1971675"/>
                  <a:gd name="connsiteY2" fmla="*/ 1040606 h 1162888"/>
                  <a:gd name="connsiteX3" fmla="*/ 876300 w 1971675"/>
                  <a:gd name="connsiteY3" fmla="*/ 885825 h 1162888"/>
                  <a:gd name="connsiteX4" fmla="*/ 942975 w 1971675"/>
                  <a:gd name="connsiteY4" fmla="*/ 733425 h 1162888"/>
                  <a:gd name="connsiteX5" fmla="*/ 1009650 w 1971675"/>
                  <a:gd name="connsiteY5" fmla="*/ 619125 h 1162888"/>
                  <a:gd name="connsiteX6" fmla="*/ 1095375 w 1971675"/>
                  <a:gd name="connsiteY6" fmla="*/ 485775 h 1162888"/>
                  <a:gd name="connsiteX7" fmla="*/ 1181100 w 1971675"/>
                  <a:gd name="connsiteY7" fmla="*/ 381000 h 1162888"/>
                  <a:gd name="connsiteX8" fmla="*/ 1276350 w 1971675"/>
                  <a:gd name="connsiteY8" fmla="*/ 285750 h 1162888"/>
                  <a:gd name="connsiteX9" fmla="*/ 1419225 w 1971675"/>
                  <a:gd name="connsiteY9" fmla="*/ 190500 h 1162888"/>
                  <a:gd name="connsiteX10" fmla="*/ 1600200 w 1971675"/>
                  <a:gd name="connsiteY10" fmla="*/ 85725 h 1162888"/>
                  <a:gd name="connsiteX11" fmla="*/ 1752600 w 1971675"/>
                  <a:gd name="connsiteY11" fmla="*/ 38100 h 1162888"/>
                  <a:gd name="connsiteX12" fmla="*/ 1914525 w 1971675"/>
                  <a:gd name="connsiteY12" fmla="*/ 9525 h 1162888"/>
                  <a:gd name="connsiteX13" fmla="*/ 1971675 w 1971675"/>
                  <a:gd name="connsiteY13" fmla="*/ 0 h 1162888"/>
                  <a:gd name="connsiteX0" fmla="*/ 0 w 1971675"/>
                  <a:gd name="connsiteY0" fmla="*/ 1133475 h 1162888"/>
                  <a:gd name="connsiteX1" fmla="*/ 723900 w 1971675"/>
                  <a:gd name="connsiteY1" fmla="*/ 1157288 h 1162888"/>
                  <a:gd name="connsiteX2" fmla="*/ 821531 w 1971675"/>
                  <a:gd name="connsiteY2" fmla="*/ 1040606 h 1162888"/>
                  <a:gd name="connsiteX3" fmla="*/ 876300 w 1971675"/>
                  <a:gd name="connsiteY3" fmla="*/ 885825 h 1162888"/>
                  <a:gd name="connsiteX4" fmla="*/ 942975 w 1971675"/>
                  <a:gd name="connsiteY4" fmla="*/ 733425 h 1162888"/>
                  <a:gd name="connsiteX5" fmla="*/ 1009650 w 1971675"/>
                  <a:gd name="connsiteY5" fmla="*/ 619125 h 1162888"/>
                  <a:gd name="connsiteX6" fmla="*/ 1095375 w 1971675"/>
                  <a:gd name="connsiteY6" fmla="*/ 485775 h 1162888"/>
                  <a:gd name="connsiteX7" fmla="*/ 1181100 w 1971675"/>
                  <a:gd name="connsiteY7" fmla="*/ 381000 h 1162888"/>
                  <a:gd name="connsiteX8" fmla="*/ 1276350 w 1971675"/>
                  <a:gd name="connsiteY8" fmla="*/ 285750 h 1162888"/>
                  <a:gd name="connsiteX9" fmla="*/ 1419225 w 1971675"/>
                  <a:gd name="connsiteY9" fmla="*/ 190500 h 1162888"/>
                  <a:gd name="connsiteX10" fmla="*/ 1600200 w 1971675"/>
                  <a:gd name="connsiteY10" fmla="*/ 85725 h 1162888"/>
                  <a:gd name="connsiteX11" fmla="*/ 1752600 w 1971675"/>
                  <a:gd name="connsiteY11" fmla="*/ 38100 h 1162888"/>
                  <a:gd name="connsiteX12" fmla="*/ 1914525 w 1971675"/>
                  <a:gd name="connsiteY12" fmla="*/ 9525 h 1162888"/>
                  <a:gd name="connsiteX13" fmla="*/ 1971675 w 1971675"/>
                  <a:gd name="connsiteY13" fmla="*/ 0 h 1162888"/>
                  <a:gd name="connsiteX0" fmla="*/ 0 w 1971675"/>
                  <a:gd name="connsiteY0" fmla="*/ 1133475 h 1162552"/>
                  <a:gd name="connsiteX1" fmla="*/ 723900 w 1971675"/>
                  <a:gd name="connsiteY1" fmla="*/ 1157288 h 1162552"/>
                  <a:gd name="connsiteX2" fmla="*/ 835819 w 1971675"/>
                  <a:gd name="connsiteY2" fmla="*/ 1045369 h 1162552"/>
                  <a:gd name="connsiteX3" fmla="*/ 876300 w 1971675"/>
                  <a:gd name="connsiteY3" fmla="*/ 885825 h 1162552"/>
                  <a:gd name="connsiteX4" fmla="*/ 942975 w 1971675"/>
                  <a:gd name="connsiteY4" fmla="*/ 733425 h 1162552"/>
                  <a:gd name="connsiteX5" fmla="*/ 1009650 w 1971675"/>
                  <a:gd name="connsiteY5" fmla="*/ 619125 h 1162552"/>
                  <a:gd name="connsiteX6" fmla="*/ 1095375 w 1971675"/>
                  <a:gd name="connsiteY6" fmla="*/ 485775 h 1162552"/>
                  <a:gd name="connsiteX7" fmla="*/ 1181100 w 1971675"/>
                  <a:gd name="connsiteY7" fmla="*/ 381000 h 1162552"/>
                  <a:gd name="connsiteX8" fmla="*/ 1276350 w 1971675"/>
                  <a:gd name="connsiteY8" fmla="*/ 285750 h 1162552"/>
                  <a:gd name="connsiteX9" fmla="*/ 1419225 w 1971675"/>
                  <a:gd name="connsiteY9" fmla="*/ 190500 h 1162552"/>
                  <a:gd name="connsiteX10" fmla="*/ 1600200 w 1971675"/>
                  <a:gd name="connsiteY10" fmla="*/ 85725 h 1162552"/>
                  <a:gd name="connsiteX11" fmla="*/ 1752600 w 1971675"/>
                  <a:gd name="connsiteY11" fmla="*/ 38100 h 1162552"/>
                  <a:gd name="connsiteX12" fmla="*/ 1914525 w 1971675"/>
                  <a:gd name="connsiteY12" fmla="*/ 9525 h 1162552"/>
                  <a:gd name="connsiteX13" fmla="*/ 1971675 w 1971675"/>
                  <a:gd name="connsiteY13" fmla="*/ 0 h 1162552"/>
                  <a:gd name="connsiteX0" fmla="*/ 0 w 1955007"/>
                  <a:gd name="connsiteY0" fmla="*/ 1159669 h 1173137"/>
                  <a:gd name="connsiteX1" fmla="*/ 707232 w 1955007"/>
                  <a:gd name="connsiteY1" fmla="*/ 1157288 h 1173137"/>
                  <a:gd name="connsiteX2" fmla="*/ 819151 w 1955007"/>
                  <a:gd name="connsiteY2" fmla="*/ 1045369 h 1173137"/>
                  <a:gd name="connsiteX3" fmla="*/ 859632 w 1955007"/>
                  <a:gd name="connsiteY3" fmla="*/ 885825 h 1173137"/>
                  <a:gd name="connsiteX4" fmla="*/ 926307 w 1955007"/>
                  <a:gd name="connsiteY4" fmla="*/ 733425 h 1173137"/>
                  <a:gd name="connsiteX5" fmla="*/ 992982 w 1955007"/>
                  <a:gd name="connsiteY5" fmla="*/ 619125 h 1173137"/>
                  <a:gd name="connsiteX6" fmla="*/ 1078707 w 1955007"/>
                  <a:gd name="connsiteY6" fmla="*/ 485775 h 1173137"/>
                  <a:gd name="connsiteX7" fmla="*/ 1164432 w 1955007"/>
                  <a:gd name="connsiteY7" fmla="*/ 381000 h 1173137"/>
                  <a:gd name="connsiteX8" fmla="*/ 1259682 w 1955007"/>
                  <a:gd name="connsiteY8" fmla="*/ 285750 h 1173137"/>
                  <a:gd name="connsiteX9" fmla="*/ 1402557 w 1955007"/>
                  <a:gd name="connsiteY9" fmla="*/ 190500 h 1173137"/>
                  <a:gd name="connsiteX10" fmla="*/ 1583532 w 1955007"/>
                  <a:gd name="connsiteY10" fmla="*/ 85725 h 1173137"/>
                  <a:gd name="connsiteX11" fmla="*/ 1735932 w 1955007"/>
                  <a:gd name="connsiteY11" fmla="*/ 38100 h 1173137"/>
                  <a:gd name="connsiteX12" fmla="*/ 1897857 w 1955007"/>
                  <a:gd name="connsiteY12" fmla="*/ 9525 h 1173137"/>
                  <a:gd name="connsiteX13" fmla="*/ 1955007 w 1955007"/>
                  <a:gd name="connsiteY13" fmla="*/ 0 h 1173137"/>
                  <a:gd name="connsiteX0" fmla="*/ 0 w 1955007"/>
                  <a:gd name="connsiteY0" fmla="*/ 1159669 h 1169541"/>
                  <a:gd name="connsiteX1" fmla="*/ 707232 w 1955007"/>
                  <a:gd name="connsiteY1" fmla="*/ 1157288 h 1169541"/>
                  <a:gd name="connsiteX2" fmla="*/ 819151 w 1955007"/>
                  <a:gd name="connsiteY2" fmla="*/ 1045369 h 1169541"/>
                  <a:gd name="connsiteX3" fmla="*/ 859632 w 1955007"/>
                  <a:gd name="connsiteY3" fmla="*/ 885825 h 1169541"/>
                  <a:gd name="connsiteX4" fmla="*/ 926307 w 1955007"/>
                  <a:gd name="connsiteY4" fmla="*/ 733425 h 1169541"/>
                  <a:gd name="connsiteX5" fmla="*/ 992982 w 1955007"/>
                  <a:gd name="connsiteY5" fmla="*/ 619125 h 1169541"/>
                  <a:gd name="connsiteX6" fmla="*/ 1078707 w 1955007"/>
                  <a:gd name="connsiteY6" fmla="*/ 485775 h 1169541"/>
                  <a:gd name="connsiteX7" fmla="*/ 1164432 w 1955007"/>
                  <a:gd name="connsiteY7" fmla="*/ 381000 h 1169541"/>
                  <a:gd name="connsiteX8" fmla="*/ 1259682 w 1955007"/>
                  <a:gd name="connsiteY8" fmla="*/ 285750 h 1169541"/>
                  <a:gd name="connsiteX9" fmla="*/ 1402557 w 1955007"/>
                  <a:gd name="connsiteY9" fmla="*/ 190500 h 1169541"/>
                  <a:gd name="connsiteX10" fmla="*/ 1583532 w 1955007"/>
                  <a:gd name="connsiteY10" fmla="*/ 85725 h 1169541"/>
                  <a:gd name="connsiteX11" fmla="*/ 1735932 w 1955007"/>
                  <a:gd name="connsiteY11" fmla="*/ 38100 h 1169541"/>
                  <a:gd name="connsiteX12" fmla="*/ 1897857 w 1955007"/>
                  <a:gd name="connsiteY12" fmla="*/ 9525 h 1169541"/>
                  <a:gd name="connsiteX13" fmla="*/ 1955007 w 1955007"/>
                  <a:gd name="connsiteY13" fmla="*/ 0 h 1169541"/>
                  <a:gd name="connsiteX0" fmla="*/ 0 w 1955007"/>
                  <a:gd name="connsiteY0" fmla="*/ 1159669 h 1163709"/>
                  <a:gd name="connsiteX1" fmla="*/ 707232 w 1955007"/>
                  <a:gd name="connsiteY1" fmla="*/ 1157288 h 1163709"/>
                  <a:gd name="connsiteX2" fmla="*/ 819151 w 1955007"/>
                  <a:gd name="connsiteY2" fmla="*/ 1045369 h 1163709"/>
                  <a:gd name="connsiteX3" fmla="*/ 859632 w 1955007"/>
                  <a:gd name="connsiteY3" fmla="*/ 885825 h 1163709"/>
                  <a:gd name="connsiteX4" fmla="*/ 926307 w 1955007"/>
                  <a:gd name="connsiteY4" fmla="*/ 733425 h 1163709"/>
                  <a:gd name="connsiteX5" fmla="*/ 992982 w 1955007"/>
                  <a:gd name="connsiteY5" fmla="*/ 619125 h 1163709"/>
                  <a:gd name="connsiteX6" fmla="*/ 1078707 w 1955007"/>
                  <a:gd name="connsiteY6" fmla="*/ 485775 h 1163709"/>
                  <a:gd name="connsiteX7" fmla="*/ 1164432 w 1955007"/>
                  <a:gd name="connsiteY7" fmla="*/ 381000 h 1163709"/>
                  <a:gd name="connsiteX8" fmla="*/ 1259682 w 1955007"/>
                  <a:gd name="connsiteY8" fmla="*/ 285750 h 1163709"/>
                  <a:gd name="connsiteX9" fmla="*/ 1402557 w 1955007"/>
                  <a:gd name="connsiteY9" fmla="*/ 190500 h 1163709"/>
                  <a:gd name="connsiteX10" fmla="*/ 1583532 w 1955007"/>
                  <a:gd name="connsiteY10" fmla="*/ 85725 h 1163709"/>
                  <a:gd name="connsiteX11" fmla="*/ 1735932 w 1955007"/>
                  <a:gd name="connsiteY11" fmla="*/ 38100 h 1163709"/>
                  <a:gd name="connsiteX12" fmla="*/ 1897857 w 1955007"/>
                  <a:gd name="connsiteY12" fmla="*/ 9525 h 1163709"/>
                  <a:gd name="connsiteX13" fmla="*/ 1955007 w 1955007"/>
                  <a:gd name="connsiteY13" fmla="*/ 0 h 1163709"/>
                  <a:gd name="connsiteX0" fmla="*/ 0 w 1955007"/>
                  <a:gd name="connsiteY0" fmla="*/ 1159669 h 1163709"/>
                  <a:gd name="connsiteX1" fmla="*/ 707232 w 1955007"/>
                  <a:gd name="connsiteY1" fmla="*/ 1157288 h 1163709"/>
                  <a:gd name="connsiteX2" fmla="*/ 819151 w 1955007"/>
                  <a:gd name="connsiteY2" fmla="*/ 1045369 h 1163709"/>
                  <a:gd name="connsiteX3" fmla="*/ 859632 w 1955007"/>
                  <a:gd name="connsiteY3" fmla="*/ 885825 h 1163709"/>
                  <a:gd name="connsiteX4" fmla="*/ 926307 w 1955007"/>
                  <a:gd name="connsiteY4" fmla="*/ 733425 h 1163709"/>
                  <a:gd name="connsiteX5" fmla="*/ 992982 w 1955007"/>
                  <a:gd name="connsiteY5" fmla="*/ 619125 h 1163709"/>
                  <a:gd name="connsiteX6" fmla="*/ 1078707 w 1955007"/>
                  <a:gd name="connsiteY6" fmla="*/ 485775 h 1163709"/>
                  <a:gd name="connsiteX7" fmla="*/ 1164432 w 1955007"/>
                  <a:gd name="connsiteY7" fmla="*/ 381000 h 1163709"/>
                  <a:gd name="connsiteX8" fmla="*/ 1259682 w 1955007"/>
                  <a:gd name="connsiteY8" fmla="*/ 285750 h 1163709"/>
                  <a:gd name="connsiteX9" fmla="*/ 1402557 w 1955007"/>
                  <a:gd name="connsiteY9" fmla="*/ 190500 h 1163709"/>
                  <a:gd name="connsiteX10" fmla="*/ 1583532 w 1955007"/>
                  <a:gd name="connsiteY10" fmla="*/ 85725 h 1163709"/>
                  <a:gd name="connsiteX11" fmla="*/ 1735932 w 1955007"/>
                  <a:gd name="connsiteY11" fmla="*/ 38100 h 1163709"/>
                  <a:gd name="connsiteX12" fmla="*/ 1897857 w 1955007"/>
                  <a:gd name="connsiteY12" fmla="*/ 9525 h 1163709"/>
                  <a:gd name="connsiteX13" fmla="*/ 1955007 w 1955007"/>
                  <a:gd name="connsiteY13" fmla="*/ 0 h 1163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55007" h="1163709">
                    <a:moveTo>
                      <a:pt x="0" y="1159669"/>
                    </a:moveTo>
                    <a:cubicBezTo>
                      <a:pt x="330200" y="1169987"/>
                      <a:pt x="565945" y="1157288"/>
                      <a:pt x="707232" y="1157288"/>
                    </a:cubicBezTo>
                    <a:cubicBezTo>
                      <a:pt x="848519" y="1157288"/>
                      <a:pt x="793751" y="1133475"/>
                      <a:pt x="819151" y="1045369"/>
                    </a:cubicBezTo>
                    <a:cubicBezTo>
                      <a:pt x="844551" y="957263"/>
                      <a:pt x="841773" y="937816"/>
                      <a:pt x="859632" y="885825"/>
                    </a:cubicBezTo>
                    <a:cubicBezTo>
                      <a:pt x="877491" y="833834"/>
                      <a:pt x="904082" y="777875"/>
                      <a:pt x="926307" y="733425"/>
                    </a:cubicBezTo>
                    <a:cubicBezTo>
                      <a:pt x="948532" y="688975"/>
                      <a:pt x="967582" y="660400"/>
                      <a:pt x="992982" y="619125"/>
                    </a:cubicBezTo>
                    <a:cubicBezTo>
                      <a:pt x="1018382" y="577850"/>
                      <a:pt x="1050132" y="525462"/>
                      <a:pt x="1078707" y="485775"/>
                    </a:cubicBezTo>
                    <a:cubicBezTo>
                      <a:pt x="1107282" y="446087"/>
                      <a:pt x="1134270" y="414337"/>
                      <a:pt x="1164432" y="381000"/>
                    </a:cubicBezTo>
                    <a:cubicBezTo>
                      <a:pt x="1194594" y="347663"/>
                      <a:pt x="1219995" y="317500"/>
                      <a:pt x="1259682" y="285750"/>
                    </a:cubicBezTo>
                    <a:cubicBezTo>
                      <a:pt x="1299370" y="254000"/>
                      <a:pt x="1348582" y="223837"/>
                      <a:pt x="1402557" y="190500"/>
                    </a:cubicBezTo>
                    <a:cubicBezTo>
                      <a:pt x="1456532" y="157163"/>
                      <a:pt x="1527970" y="111125"/>
                      <a:pt x="1583532" y="85725"/>
                    </a:cubicBezTo>
                    <a:cubicBezTo>
                      <a:pt x="1639095" y="60325"/>
                      <a:pt x="1683545" y="50800"/>
                      <a:pt x="1735932" y="38100"/>
                    </a:cubicBezTo>
                    <a:cubicBezTo>
                      <a:pt x="1788320" y="25400"/>
                      <a:pt x="1897857" y="9525"/>
                      <a:pt x="1897857" y="9525"/>
                    </a:cubicBezTo>
                    <a:lnTo>
                      <a:pt x="1955007" y="0"/>
                    </a:lnTo>
                  </a:path>
                </a:pathLst>
              </a:cu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31701" y="5222317"/>
                <a:ext cx="24012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1374520" y="5422963"/>
                <a:ext cx="5861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2</a:t>
                </a:r>
                <a:r>
                  <a:rPr lang="en-US" sz="1400" baseline="30000" dirty="0" smtClean="0"/>
                  <a:t>nd</a:t>
                </a:r>
                <a:endParaRPr lang="en-US" sz="1400" dirty="0" smtClean="0"/>
              </a:p>
              <a:p>
                <a:pPr algn="ctr"/>
                <a:r>
                  <a:rPr lang="en-US" sz="1400" dirty="0" smtClean="0"/>
                  <a:t>order</a:t>
                </a:r>
                <a:endParaRPr lang="en-US" sz="1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1985141" y="6432039"/>
                    <a:ext cx="257378" cy="24519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5141" y="6432039"/>
                    <a:ext cx="257378" cy="24519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4286" b="-48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386326" y="6266981"/>
                    <a:ext cx="264122" cy="29155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type m:val="skw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86326" y="6266981"/>
                    <a:ext cx="264122" cy="29155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20930" t="-150000" r="-188372" b="-2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7742719" y="5597706"/>
                  <a:ext cx="3686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2719" y="5597706"/>
                  <a:ext cx="368626" cy="369332"/>
                </a:xfrm>
                <a:prstGeom prst="rect">
                  <a:avLst/>
                </a:prstGeom>
                <a:blipFill>
                  <a:blip r:embed="rId42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/>
            <p:cNvSpPr txBox="1"/>
            <p:nvPr/>
          </p:nvSpPr>
          <p:spPr>
            <a:xfrm>
              <a:off x="9582043" y="5597706"/>
              <a:ext cx="5861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1st</a:t>
              </a:r>
            </a:p>
            <a:p>
              <a:pPr algn="ctr"/>
              <a:r>
                <a:rPr lang="en-US" sz="1400" dirty="0" smtClean="0"/>
                <a:t>order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7752733" y="5087477"/>
                  <a:ext cx="3686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2733" y="5087477"/>
                  <a:ext cx="368626" cy="369332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6288294" y="1351022"/>
            <a:ext cx="4488943" cy="2224929"/>
            <a:chOff x="6248400" y="1371374"/>
            <a:chExt cx="4488943" cy="2224929"/>
          </a:xfrm>
        </p:grpSpPr>
        <p:grpSp>
          <p:nvGrpSpPr>
            <p:cNvPr id="25" name="Group 24"/>
            <p:cNvGrpSpPr/>
            <p:nvPr/>
          </p:nvGrpSpPr>
          <p:grpSpPr>
            <a:xfrm>
              <a:off x="6248400" y="1371374"/>
              <a:ext cx="4488943" cy="2011345"/>
              <a:chOff x="3702287" y="4946713"/>
              <a:chExt cx="3276908" cy="1578047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V="1">
                <a:off x="4155207" y="4946713"/>
                <a:ext cx="0" cy="144780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4155207" y="6394513"/>
                <a:ext cx="2433857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6098877" y="4999719"/>
                <a:ext cx="19336" cy="1449222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4155207" y="5203267"/>
                <a:ext cx="1976794" cy="62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166675" y="5203267"/>
                <a:ext cx="1954068" cy="119124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Freeform 56"/>
              <p:cNvSpPr/>
              <p:nvPr/>
            </p:nvSpPr>
            <p:spPr>
              <a:xfrm>
                <a:off x="4179376" y="5203267"/>
                <a:ext cx="1938836" cy="1181100"/>
              </a:xfrm>
              <a:custGeom>
                <a:avLst/>
                <a:gdLst>
                  <a:gd name="connsiteX0" fmla="*/ 0 w 1914575"/>
                  <a:gd name="connsiteY0" fmla="*/ 0 h 1181100"/>
                  <a:gd name="connsiteX1" fmla="*/ 95250 w 1914575"/>
                  <a:gd name="connsiteY1" fmla="*/ 19050 h 1181100"/>
                  <a:gd name="connsiteX2" fmla="*/ 228600 w 1914575"/>
                  <a:gd name="connsiteY2" fmla="*/ 38100 h 1181100"/>
                  <a:gd name="connsiteX3" fmla="*/ 400050 w 1914575"/>
                  <a:gd name="connsiteY3" fmla="*/ 76200 h 1181100"/>
                  <a:gd name="connsiteX4" fmla="*/ 552450 w 1914575"/>
                  <a:gd name="connsiteY4" fmla="*/ 114300 h 1181100"/>
                  <a:gd name="connsiteX5" fmla="*/ 714375 w 1914575"/>
                  <a:gd name="connsiteY5" fmla="*/ 180975 h 1181100"/>
                  <a:gd name="connsiteX6" fmla="*/ 838200 w 1914575"/>
                  <a:gd name="connsiteY6" fmla="*/ 238125 h 1181100"/>
                  <a:gd name="connsiteX7" fmla="*/ 914400 w 1914575"/>
                  <a:gd name="connsiteY7" fmla="*/ 285750 h 1181100"/>
                  <a:gd name="connsiteX8" fmla="*/ 1038225 w 1914575"/>
                  <a:gd name="connsiteY8" fmla="*/ 333375 h 1181100"/>
                  <a:gd name="connsiteX9" fmla="*/ 1143000 w 1914575"/>
                  <a:gd name="connsiteY9" fmla="*/ 400050 h 1181100"/>
                  <a:gd name="connsiteX10" fmla="*/ 1295400 w 1914575"/>
                  <a:gd name="connsiteY10" fmla="*/ 504825 h 1181100"/>
                  <a:gd name="connsiteX11" fmla="*/ 1428750 w 1914575"/>
                  <a:gd name="connsiteY11" fmla="*/ 628650 h 1181100"/>
                  <a:gd name="connsiteX12" fmla="*/ 1552575 w 1914575"/>
                  <a:gd name="connsiteY12" fmla="*/ 733425 h 1181100"/>
                  <a:gd name="connsiteX13" fmla="*/ 1685925 w 1914575"/>
                  <a:gd name="connsiteY13" fmla="*/ 857250 h 1181100"/>
                  <a:gd name="connsiteX14" fmla="*/ 1800225 w 1914575"/>
                  <a:gd name="connsiteY14" fmla="*/ 962025 h 1181100"/>
                  <a:gd name="connsiteX15" fmla="*/ 1838325 w 1914575"/>
                  <a:gd name="connsiteY15" fmla="*/ 1038225 h 1181100"/>
                  <a:gd name="connsiteX16" fmla="*/ 1866900 w 1914575"/>
                  <a:gd name="connsiteY16" fmla="*/ 1133475 h 1181100"/>
                  <a:gd name="connsiteX17" fmla="*/ 1914525 w 1914575"/>
                  <a:gd name="connsiteY17" fmla="*/ 1181100 h 1181100"/>
                  <a:gd name="connsiteX0" fmla="*/ 0 w 1914575"/>
                  <a:gd name="connsiteY0" fmla="*/ 0 h 1181100"/>
                  <a:gd name="connsiteX1" fmla="*/ 95250 w 1914575"/>
                  <a:gd name="connsiteY1" fmla="*/ 19050 h 1181100"/>
                  <a:gd name="connsiteX2" fmla="*/ 228600 w 1914575"/>
                  <a:gd name="connsiteY2" fmla="*/ 38100 h 1181100"/>
                  <a:gd name="connsiteX3" fmla="*/ 400050 w 1914575"/>
                  <a:gd name="connsiteY3" fmla="*/ 76200 h 1181100"/>
                  <a:gd name="connsiteX4" fmla="*/ 552450 w 1914575"/>
                  <a:gd name="connsiteY4" fmla="*/ 114300 h 1181100"/>
                  <a:gd name="connsiteX5" fmla="*/ 714375 w 1914575"/>
                  <a:gd name="connsiteY5" fmla="*/ 180975 h 1181100"/>
                  <a:gd name="connsiteX6" fmla="*/ 838200 w 1914575"/>
                  <a:gd name="connsiteY6" fmla="*/ 238125 h 1181100"/>
                  <a:gd name="connsiteX7" fmla="*/ 933450 w 1914575"/>
                  <a:gd name="connsiteY7" fmla="*/ 278607 h 1181100"/>
                  <a:gd name="connsiteX8" fmla="*/ 1038225 w 1914575"/>
                  <a:gd name="connsiteY8" fmla="*/ 333375 h 1181100"/>
                  <a:gd name="connsiteX9" fmla="*/ 1143000 w 1914575"/>
                  <a:gd name="connsiteY9" fmla="*/ 400050 h 1181100"/>
                  <a:gd name="connsiteX10" fmla="*/ 1295400 w 1914575"/>
                  <a:gd name="connsiteY10" fmla="*/ 504825 h 1181100"/>
                  <a:gd name="connsiteX11" fmla="*/ 1428750 w 1914575"/>
                  <a:gd name="connsiteY11" fmla="*/ 628650 h 1181100"/>
                  <a:gd name="connsiteX12" fmla="*/ 1552575 w 1914575"/>
                  <a:gd name="connsiteY12" fmla="*/ 733425 h 1181100"/>
                  <a:gd name="connsiteX13" fmla="*/ 1685925 w 1914575"/>
                  <a:gd name="connsiteY13" fmla="*/ 857250 h 1181100"/>
                  <a:gd name="connsiteX14" fmla="*/ 1800225 w 1914575"/>
                  <a:gd name="connsiteY14" fmla="*/ 962025 h 1181100"/>
                  <a:gd name="connsiteX15" fmla="*/ 1838325 w 1914575"/>
                  <a:gd name="connsiteY15" fmla="*/ 1038225 h 1181100"/>
                  <a:gd name="connsiteX16" fmla="*/ 1866900 w 1914575"/>
                  <a:gd name="connsiteY16" fmla="*/ 1133475 h 1181100"/>
                  <a:gd name="connsiteX17" fmla="*/ 1914525 w 1914575"/>
                  <a:gd name="connsiteY17" fmla="*/ 1181100 h 1181100"/>
                  <a:gd name="connsiteX0" fmla="*/ 0 w 1914575"/>
                  <a:gd name="connsiteY0" fmla="*/ 0 h 1181100"/>
                  <a:gd name="connsiteX1" fmla="*/ 95250 w 1914575"/>
                  <a:gd name="connsiteY1" fmla="*/ 19050 h 1181100"/>
                  <a:gd name="connsiteX2" fmla="*/ 228600 w 1914575"/>
                  <a:gd name="connsiteY2" fmla="*/ 38100 h 1181100"/>
                  <a:gd name="connsiteX3" fmla="*/ 400050 w 1914575"/>
                  <a:gd name="connsiteY3" fmla="*/ 76200 h 1181100"/>
                  <a:gd name="connsiteX4" fmla="*/ 552450 w 1914575"/>
                  <a:gd name="connsiteY4" fmla="*/ 114300 h 1181100"/>
                  <a:gd name="connsiteX5" fmla="*/ 714375 w 1914575"/>
                  <a:gd name="connsiteY5" fmla="*/ 180975 h 1181100"/>
                  <a:gd name="connsiteX6" fmla="*/ 838200 w 1914575"/>
                  <a:gd name="connsiteY6" fmla="*/ 238125 h 1181100"/>
                  <a:gd name="connsiteX7" fmla="*/ 933450 w 1914575"/>
                  <a:gd name="connsiteY7" fmla="*/ 278607 h 1181100"/>
                  <a:gd name="connsiteX8" fmla="*/ 1038225 w 1914575"/>
                  <a:gd name="connsiteY8" fmla="*/ 333375 h 1181100"/>
                  <a:gd name="connsiteX9" fmla="*/ 1143000 w 1914575"/>
                  <a:gd name="connsiteY9" fmla="*/ 400050 h 1181100"/>
                  <a:gd name="connsiteX10" fmla="*/ 1295400 w 1914575"/>
                  <a:gd name="connsiteY10" fmla="*/ 504825 h 1181100"/>
                  <a:gd name="connsiteX11" fmla="*/ 1428750 w 1914575"/>
                  <a:gd name="connsiteY11" fmla="*/ 628650 h 1181100"/>
                  <a:gd name="connsiteX12" fmla="*/ 1552575 w 1914575"/>
                  <a:gd name="connsiteY12" fmla="*/ 733425 h 1181100"/>
                  <a:gd name="connsiteX13" fmla="*/ 1685925 w 1914575"/>
                  <a:gd name="connsiteY13" fmla="*/ 857250 h 1181100"/>
                  <a:gd name="connsiteX14" fmla="*/ 1800225 w 1914575"/>
                  <a:gd name="connsiteY14" fmla="*/ 962025 h 1181100"/>
                  <a:gd name="connsiteX15" fmla="*/ 1838325 w 1914575"/>
                  <a:gd name="connsiteY15" fmla="*/ 1038225 h 1181100"/>
                  <a:gd name="connsiteX16" fmla="*/ 1866900 w 1914575"/>
                  <a:gd name="connsiteY16" fmla="*/ 1133475 h 1181100"/>
                  <a:gd name="connsiteX17" fmla="*/ 1914525 w 1914575"/>
                  <a:gd name="connsiteY17" fmla="*/ 1181100 h 1181100"/>
                  <a:gd name="connsiteX0" fmla="*/ 0 w 1914575"/>
                  <a:gd name="connsiteY0" fmla="*/ 0 h 1181100"/>
                  <a:gd name="connsiteX1" fmla="*/ 95250 w 1914575"/>
                  <a:gd name="connsiteY1" fmla="*/ 19050 h 1181100"/>
                  <a:gd name="connsiteX2" fmla="*/ 228600 w 1914575"/>
                  <a:gd name="connsiteY2" fmla="*/ 38100 h 1181100"/>
                  <a:gd name="connsiteX3" fmla="*/ 400050 w 1914575"/>
                  <a:gd name="connsiteY3" fmla="*/ 76200 h 1181100"/>
                  <a:gd name="connsiteX4" fmla="*/ 552450 w 1914575"/>
                  <a:gd name="connsiteY4" fmla="*/ 114300 h 1181100"/>
                  <a:gd name="connsiteX5" fmla="*/ 714375 w 1914575"/>
                  <a:gd name="connsiteY5" fmla="*/ 180975 h 1181100"/>
                  <a:gd name="connsiteX6" fmla="*/ 838200 w 1914575"/>
                  <a:gd name="connsiteY6" fmla="*/ 238125 h 1181100"/>
                  <a:gd name="connsiteX7" fmla="*/ 933450 w 1914575"/>
                  <a:gd name="connsiteY7" fmla="*/ 278607 h 1181100"/>
                  <a:gd name="connsiteX8" fmla="*/ 1038225 w 1914575"/>
                  <a:gd name="connsiteY8" fmla="*/ 333375 h 1181100"/>
                  <a:gd name="connsiteX9" fmla="*/ 1143000 w 1914575"/>
                  <a:gd name="connsiteY9" fmla="*/ 400050 h 1181100"/>
                  <a:gd name="connsiteX10" fmla="*/ 1295400 w 1914575"/>
                  <a:gd name="connsiteY10" fmla="*/ 504825 h 1181100"/>
                  <a:gd name="connsiteX11" fmla="*/ 1438275 w 1914575"/>
                  <a:gd name="connsiteY11" fmla="*/ 626269 h 1181100"/>
                  <a:gd name="connsiteX12" fmla="*/ 1552575 w 1914575"/>
                  <a:gd name="connsiteY12" fmla="*/ 733425 h 1181100"/>
                  <a:gd name="connsiteX13" fmla="*/ 1685925 w 1914575"/>
                  <a:gd name="connsiteY13" fmla="*/ 857250 h 1181100"/>
                  <a:gd name="connsiteX14" fmla="*/ 1800225 w 1914575"/>
                  <a:gd name="connsiteY14" fmla="*/ 962025 h 1181100"/>
                  <a:gd name="connsiteX15" fmla="*/ 1838325 w 1914575"/>
                  <a:gd name="connsiteY15" fmla="*/ 1038225 h 1181100"/>
                  <a:gd name="connsiteX16" fmla="*/ 1866900 w 1914575"/>
                  <a:gd name="connsiteY16" fmla="*/ 1133475 h 1181100"/>
                  <a:gd name="connsiteX17" fmla="*/ 1914525 w 1914575"/>
                  <a:gd name="connsiteY17" fmla="*/ 1181100 h 1181100"/>
                  <a:gd name="connsiteX0" fmla="*/ 0 w 1914575"/>
                  <a:gd name="connsiteY0" fmla="*/ 0 h 1181100"/>
                  <a:gd name="connsiteX1" fmla="*/ 95250 w 1914575"/>
                  <a:gd name="connsiteY1" fmla="*/ 19050 h 1181100"/>
                  <a:gd name="connsiteX2" fmla="*/ 228600 w 1914575"/>
                  <a:gd name="connsiteY2" fmla="*/ 38100 h 1181100"/>
                  <a:gd name="connsiteX3" fmla="*/ 400050 w 1914575"/>
                  <a:gd name="connsiteY3" fmla="*/ 76200 h 1181100"/>
                  <a:gd name="connsiteX4" fmla="*/ 552450 w 1914575"/>
                  <a:gd name="connsiteY4" fmla="*/ 114300 h 1181100"/>
                  <a:gd name="connsiteX5" fmla="*/ 714375 w 1914575"/>
                  <a:gd name="connsiteY5" fmla="*/ 180975 h 1181100"/>
                  <a:gd name="connsiteX6" fmla="*/ 838200 w 1914575"/>
                  <a:gd name="connsiteY6" fmla="*/ 238125 h 1181100"/>
                  <a:gd name="connsiteX7" fmla="*/ 933450 w 1914575"/>
                  <a:gd name="connsiteY7" fmla="*/ 278607 h 1181100"/>
                  <a:gd name="connsiteX8" fmla="*/ 1038225 w 1914575"/>
                  <a:gd name="connsiteY8" fmla="*/ 333375 h 1181100"/>
                  <a:gd name="connsiteX9" fmla="*/ 1143000 w 1914575"/>
                  <a:gd name="connsiteY9" fmla="*/ 400050 h 1181100"/>
                  <a:gd name="connsiteX10" fmla="*/ 1295400 w 1914575"/>
                  <a:gd name="connsiteY10" fmla="*/ 504825 h 1181100"/>
                  <a:gd name="connsiteX11" fmla="*/ 1438275 w 1914575"/>
                  <a:gd name="connsiteY11" fmla="*/ 626269 h 1181100"/>
                  <a:gd name="connsiteX12" fmla="*/ 1552575 w 1914575"/>
                  <a:gd name="connsiteY12" fmla="*/ 733425 h 1181100"/>
                  <a:gd name="connsiteX13" fmla="*/ 1685925 w 1914575"/>
                  <a:gd name="connsiteY13" fmla="*/ 857250 h 1181100"/>
                  <a:gd name="connsiteX14" fmla="*/ 1788319 w 1914575"/>
                  <a:gd name="connsiteY14" fmla="*/ 969169 h 1181100"/>
                  <a:gd name="connsiteX15" fmla="*/ 1838325 w 1914575"/>
                  <a:gd name="connsiteY15" fmla="*/ 1038225 h 1181100"/>
                  <a:gd name="connsiteX16" fmla="*/ 1866900 w 1914575"/>
                  <a:gd name="connsiteY16" fmla="*/ 1133475 h 1181100"/>
                  <a:gd name="connsiteX17" fmla="*/ 1914525 w 1914575"/>
                  <a:gd name="connsiteY17" fmla="*/ 1181100 h 1181100"/>
                  <a:gd name="connsiteX0" fmla="*/ 0 w 1914575"/>
                  <a:gd name="connsiteY0" fmla="*/ 0 h 1181100"/>
                  <a:gd name="connsiteX1" fmla="*/ 95250 w 1914575"/>
                  <a:gd name="connsiteY1" fmla="*/ 19050 h 1181100"/>
                  <a:gd name="connsiteX2" fmla="*/ 228600 w 1914575"/>
                  <a:gd name="connsiteY2" fmla="*/ 38100 h 1181100"/>
                  <a:gd name="connsiteX3" fmla="*/ 400050 w 1914575"/>
                  <a:gd name="connsiteY3" fmla="*/ 76200 h 1181100"/>
                  <a:gd name="connsiteX4" fmla="*/ 552450 w 1914575"/>
                  <a:gd name="connsiteY4" fmla="*/ 114300 h 1181100"/>
                  <a:gd name="connsiteX5" fmla="*/ 714375 w 1914575"/>
                  <a:gd name="connsiteY5" fmla="*/ 180975 h 1181100"/>
                  <a:gd name="connsiteX6" fmla="*/ 838200 w 1914575"/>
                  <a:gd name="connsiteY6" fmla="*/ 238125 h 1181100"/>
                  <a:gd name="connsiteX7" fmla="*/ 933450 w 1914575"/>
                  <a:gd name="connsiteY7" fmla="*/ 278607 h 1181100"/>
                  <a:gd name="connsiteX8" fmla="*/ 1038225 w 1914575"/>
                  <a:gd name="connsiteY8" fmla="*/ 333375 h 1181100"/>
                  <a:gd name="connsiteX9" fmla="*/ 1143000 w 1914575"/>
                  <a:gd name="connsiteY9" fmla="*/ 400050 h 1181100"/>
                  <a:gd name="connsiteX10" fmla="*/ 1295400 w 1914575"/>
                  <a:gd name="connsiteY10" fmla="*/ 504825 h 1181100"/>
                  <a:gd name="connsiteX11" fmla="*/ 1438275 w 1914575"/>
                  <a:gd name="connsiteY11" fmla="*/ 626269 h 1181100"/>
                  <a:gd name="connsiteX12" fmla="*/ 1552575 w 1914575"/>
                  <a:gd name="connsiteY12" fmla="*/ 733425 h 1181100"/>
                  <a:gd name="connsiteX13" fmla="*/ 1685925 w 1914575"/>
                  <a:gd name="connsiteY13" fmla="*/ 857250 h 1181100"/>
                  <a:gd name="connsiteX14" fmla="*/ 1788319 w 1914575"/>
                  <a:gd name="connsiteY14" fmla="*/ 969169 h 1181100"/>
                  <a:gd name="connsiteX15" fmla="*/ 1838325 w 1914575"/>
                  <a:gd name="connsiteY15" fmla="*/ 1038225 h 1181100"/>
                  <a:gd name="connsiteX16" fmla="*/ 1866900 w 1914575"/>
                  <a:gd name="connsiteY16" fmla="*/ 1133475 h 1181100"/>
                  <a:gd name="connsiteX17" fmla="*/ 1914525 w 1914575"/>
                  <a:gd name="connsiteY17" fmla="*/ 1181100 h 1181100"/>
                  <a:gd name="connsiteX0" fmla="*/ 0 w 1914574"/>
                  <a:gd name="connsiteY0" fmla="*/ 0 h 1181100"/>
                  <a:gd name="connsiteX1" fmla="*/ 95250 w 1914574"/>
                  <a:gd name="connsiteY1" fmla="*/ 19050 h 1181100"/>
                  <a:gd name="connsiteX2" fmla="*/ 228600 w 1914574"/>
                  <a:gd name="connsiteY2" fmla="*/ 38100 h 1181100"/>
                  <a:gd name="connsiteX3" fmla="*/ 400050 w 1914574"/>
                  <a:gd name="connsiteY3" fmla="*/ 76200 h 1181100"/>
                  <a:gd name="connsiteX4" fmla="*/ 552450 w 1914574"/>
                  <a:gd name="connsiteY4" fmla="*/ 114300 h 1181100"/>
                  <a:gd name="connsiteX5" fmla="*/ 714375 w 1914574"/>
                  <a:gd name="connsiteY5" fmla="*/ 180975 h 1181100"/>
                  <a:gd name="connsiteX6" fmla="*/ 838200 w 1914574"/>
                  <a:gd name="connsiteY6" fmla="*/ 238125 h 1181100"/>
                  <a:gd name="connsiteX7" fmla="*/ 933450 w 1914574"/>
                  <a:gd name="connsiteY7" fmla="*/ 278607 h 1181100"/>
                  <a:gd name="connsiteX8" fmla="*/ 1038225 w 1914574"/>
                  <a:gd name="connsiteY8" fmla="*/ 333375 h 1181100"/>
                  <a:gd name="connsiteX9" fmla="*/ 1143000 w 1914574"/>
                  <a:gd name="connsiteY9" fmla="*/ 400050 h 1181100"/>
                  <a:gd name="connsiteX10" fmla="*/ 1295400 w 1914574"/>
                  <a:gd name="connsiteY10" fmla="*/ 504825 h 1181100"/>
                  <a:gd name="connsiteX11" fmla="*/ 1438275 w 1914574"/>
                  <a:gd name="connsiteY11" fmla="*/ 626269 h 1181100"/>
                  <a:gd name="connsiteX12" fmla="*/ 1552575 w 1914574"/>
                  <a:gd name="connsiteY12" fmla="*/ 733425 h 1181100"/>
                  <a:gd name="connsiteX13" fmla="*/ 1685925 w 1914574"/>
                  <a:gd name="connsiteY13" fmla="*/ 857250 h 1181100"/>
                  <a:gd name="connsiteX14" fmla="*/ 1788319 w 1914574"/>
                  <a:gd name="connsiteY14" fmla="*/ 969169 h 1181100"/>
                  <a:gd name="connsiteX15" fmla="*/ 1840706 w 1914574"/>
                  <a:gd name="connsiteY15" fmla="*/ 1052513 h 1181100"/>
                  <a:gd name="connsiteX16" fmla="*/ 1866900 w 1914574"/>
                  <a:gd name="connsiteY16" fmla="*/ 1133475 h 1181100"/>
                  <a:gd name="connsiteX17" fmla="*/ 1914525 w 1914574"/>
                  <a:gd name="connsiteY17" fmla="*/ 1181100 h 1181100"/>
                  <a:gd name="connsiteX0" fmla="*/ 0 w 1914623"/>
                  <a:gd name="connsiteY0" fmla="*/ 0 h 1181100"/>
                  <a:gd name="connsiteX1" fmla="*/ 95250 w 1914623"/>
                  <a:gd name="connsiteY1" fmla="*/ 19050 h 1181100"/>
                  <a:gd name="connsiteX2" fmla="*/ 228600 w 1914623"/>
                  <a:gd name="connsiteY2" fmla="*/ 38100 h 1181100"/>
                  <a:gd name="connsiteX3" fmla="*/ 400050 w 1914623"/>
                  <a:gd name="connsiteY3" fmla="*/ 76200 h 1181100"/>
                  <a:gd name="connsiteX4" fmla="*/ 552450 w 1914623"/>
                  <a:gd name="connsiteY4" fmla="*/ 114300 h 1181100"/>
                  <a:gd name="connsiteX5" fmla="*/ 714375 w 1914623"/>
                  <a:gd name="connsiteY5" fmla="*/ 180975 h 1181100"/>
                  <a:gd name="connsiteX6" fmla="*/ 838200 w 1914623"/>
                  <a:gd name="connsiteY6" fmla="*/ 238125 h 1181100"/>
                  <a:gd name="connsiteX7" fmla="*/ 933450 w 1914623"/>
                  <a:gd name="connsiteY7" fmla="*/ 278607 h 1181100"/>
                  <a:gd name="connsiteX8" fmla="*/ 1038225 w 1914623"/>
                  <a:gd name="connsiteY8" fmla="*/ 333375 h 1181100"/>
                  <a:gd name="connsiteX9" fmla="*/ 1143000 w 1914623"/>
                  <a:gd name="connsiteY9" fmla="*/ 400050 h 1181100"/>
                  <a:gd name="connsiteX10" fmla="*/ 1295400 w 1914623"/>
                  <a:gd name="connsiteY10" fmla="*/ 504825 h 1181100"/>
                  <a:gd name="connsiteX11" fmla="*/ 1438275 w 1914623"/>
                  <a:gd name="connsiteY11" fmla="*/ 626269 h 1181100"/>
                  <a:gd name="connsiteX12" fmla="*/ 1552575 w 1914623"/>
                  <a:gd name="connsiteY12" fmla="*/ 733425 h 1181100"/>
                  <a:gd name="connsiteX13" fmla="*/ 1685925 w 1914623"/>
                  <a:gd name="connsiteY13" fmla="*/ 857250 h 1181100"/>
                  <a:gd name="connsiteX14" fmla="*/ 1788319 w 1914623"/>
                  <a:gd name="connsiteY14" fmla="*/ 969169 h 1181100"/>
                  <a:gd name="connsiteX15" fmla="*/ 1840706 w 1914623"/>
                  <a:gd name="connsiteY15" fmla="*/ 1052513 h 1181100"/>
                  <a:gd name="connsiteX16" fmla="*/ 1885950 w 1914623"/>
                  <a:gd name="connsiteY16" fmla="*/ 1133475 h 1181100"/>
                  <a:gd name="connsiteX17" fmla="*/ 1914525 w 1914623"/>
                  <a:gd name="connsiteY17" fmla="*/ 1181100 h 1181100"/>
                  <a:gd name="connsiteX0" fmla="*/ 0 w 1914637"/>
                  <a:gd name="connsiteY0" fmla="*/ 0 h 1181100"/>
                  <a:gd name="connsiteX1" fmla="*/ 95250 w 1914637"/>
                  <a:gd name="connsiteY1" fmla="*/ 19050 h 1181100"/>
                  <a:gd name="connsiteX2" fmla="*/ 228600 w 1914637"/>
                  <a:gd name="connsiteY2" fmla="*/ 38100 h 1181100"/>
                  <a:gd name="connsiteX3" fmla="*/ 400050 w 1914637"/>
                  <a:gd name="connsiteY3" fmla="*/ 76200 h 1181100"/>
                  <a:gd name="connsiteX4" fmla="*/ 552450 w 1914637"/>
                  <a:gd name="connsiteY4" fmla="*/ 114300 h 1181100"/>
                  <a:gd name="connsiteX5" fmla="*/ 714375 w 1914637"/>
                  <a:gd name="connsiteY5" fmla="*/ 180975 h 1181100"/>
                  <a:gd name="connsiteX6" fmla="*/ 838200 w 1914637"/>
                  <a:gd name="connsiteY6" fmla="*/ 238125 h 1181100"/>
                  <a:gd name="connsiteX7" fmla="*/ 933450 w 1914637"/>
                  <a:gd name="connsiteY7" fmla="*/ 278607 h 1181100"/>
                  <a:gd name="connsiteX8" fmla="*/ 1038225 w 1914637"/>
                  <a:gd name="connsiteY8" fmla="*/ 333375 h 1181100"/>
                  <a:gd name="connsiteX9" fmla="*/ 1143000 w 1914637"/>
                  <a:gd name="connsiteY9" fmla="*/ 400050 h 1181100"/>
                  <a:gd name="connsiteX10" fmla="*/ 1295400 w 1914637"/>
                  <a:gd name="connsiteY10" fmla="*/ 504825 h 1181100"/>
                  <a:gd name="connsiteX11" fmla="*/ 1438275 w 1914637"/>
                  <a:gd name="connsiteY11" fmla="*/ 626269 h 1181100"/>
                  <a:gd name="connsiteX12" fmla="*/ 1552575 w 1914637"/>
                  <a:gd name="connsiteY12" fmla="*/ 733425 h 1181100"/>
                  <a:gd name="connsiteX13" fmla="*/ 1685925 w 1914637"/>
                  <a:gd name="connsiteY13" fmla="*/ 857250 h 1181100"/>
                  <a:gd name="connsiteX14" fmla="*/ 1788319 w 1914637"/>
                  <a:gd name="connsiteY14" fmla="*/ 969169 h 1181100"/>
                  <a:gd name="connsiteX15" fmla="*/ 1840706 w 1914637"/>
                  <a:gd name="connsiteY15" fmla="*/ 1052513 h 1181100"/>
                  <a:gd name="connsiteX16" fmla="*/ 1885950 w 1914637"/>
                  <a:gd name="connsiteY16" fmla="*/ 1133475 h 1181100"/>
                  <a:gd name="connsiteX17" fmla="*/ 1914525 w 1914637"/>
                  <a:gd name="connsiteY17" fmla="*/ 1181100 h 1181100"/>
                  <a:gd name="connsiteX0" fmla="*/ 0 w 1914774"/>
                  <a:gd name="connsiteY0" fmla="*/ 0 h 1181100"/>
                  <a:gd name="connsiteX1" fmla="*/ 95250 w 1914774"/>
                  <a:gd name="connsiteY1" fmla="*/ 19050 h 1181100"/>
                  <a:gd name="connsiteX2" fmla="*/ 228600 w 1914774"/>
                  <a:gd name="connsiteY2" fmla="*/ 38100 h 1181100"/>
                  <a:gd name="connsiteX3" fmla="*/ 400050 w 1914774"/>
                  <a:gd name="connsiteY3" fmla="*/ 76200 h 1181100"/>
                  <a:gd name="connsiteX4" fmla="*/ 552450 w 1914774"/>
                  <a:gd name="connsiteY4" fmla="*/ 114300 h 1181100"/>
                  <a:gd name="connsiteX5" fmla="*/ 714375 w 1914774"/>
                  <a:gd name="connsiteY5" fmla="*/ 180975 h 1181100"/>
                  <a:gd name="connsiteX6" fmla="*/ 838200 w 1914774"/>
                  <a:gd name="connsiteY6" fmla="*/ 238125 h 1181100"/>
                  <a:gd name="connsiteX7" fmla="*/ 933450 w 1914774"/>
                  <a:gd name="connsiteY7" fmla="*/ 278607 h 1181100"/>
                  <a:gd name="connsiteX8" fmla="*/ 1038225 w 1914774"/>
                  <a:gd name="connsiteY8" fmla="*/ 333375 h 1181100"/>
                  <a:gd name="connsiteX9" fmla="*/ 1143000 w 1914774"/>
                  <a:gd name="connsiteY9" fmla="*/ 400050 h 1181100"/>
                  <a:gd name="connsiteX10" fmla="*/ 1295400 w 1914774"/>
                  <a:gd name="connsiteY10" fmla="*/ 504825 h 1181100"/>
                  <a:gd name="connsiteX11" fmla="*/ 1438275 w 1914774"/>
                  <a:gd name="connsiteY11" fmla="*/ 626269 h 1181100"/>
                  <a:gd name="connsiteX12" fmla="*/ 1552575 w 1914774"/>
                  <a:gd name="connsiteY12" fmla="*/ 733425 h 1181100"/>
                  <a:gd name="connsiteX13" fmla="*/ 1685925 w 1914774"/>
                  <a:gd name="connsiteY13" fmla="*/ 857250 h 1181100"/>
                  <a:gd name="connsiteX14" fmla="*/ 1788319 w 1914774"/>
                  <a:gd name="connsiteY14" fmla="*/ 969169 h 1181100"/>
                  <a:gd name="connsiteX15" fmla="*/ 1840706 w 1914774"/>
                  <a:gd name="connsiteY15" fmla="*/ 1052513 h 1181100"/>
                  <a:gd name="connsiteX16" fmla="*/ 1895475 w 1914774"/>
                  <a:gd name="connsiteY16" fmla="*/ 1133475 h 1181100"/>
                  <a:gd name="connsiteX17" fmla="*/ 1914525 w 1914774"/>
                  <a:gd name="connsiteY17" fmla="*/ 1181100 h 1181100"/>
                  <a:gd name="connsiteX0" fmla="*/ 0 w 1914698"/>
                  <a:gd name="connsiteY0" fmla="*/ 0 h 1181100"/>
                  <a:gd name="connsiteX1" fmla="*/ 95250 w 1914698"/>
                  <a:gd name="connsiteY1" fmla="*/ 19050 h 1181100"/>
                  <a:gd name="connsiteX2" fmla="*/ 228600 w 1914698"/>
                  <a:gd name="connsiteY2" fmla="*/ 38100 h 1181100"/>
                  <a:gd name="connsiteX3" fmla="*/ 400050 w 1914698"/>
                  <a:gd name="connsiteY3" fmla="*/ 76200 h 1181100"/>
                  <a:gd name="connsiteX4" fmla="*/ 552450 w 1914698"/>
                  <a:gd name="connsiteY4" fmla="*/ 114300 h 1181100"/>
                  <a:gd name="connsiteX5" fmla="*/ 714375 w 1914698"/>
                  <a:gd name="connsiteY5" fmla="*/ 180975 h 1181100"/>
                  <a:gd name="connsiteX6" fmla="*/ 838200 w 1914698"/>
                  <a:gd name="connsiteY6" fmla="*/ 238125 h 1181100"/>
                  <a:gd name="connsiteX7" fmla="*/ 933450 w 1914698"/>
                  <a:gd name="connsiteY7" fmla="*/ 278607 h 1181100"/>
                  <a:gd name="connsiteX8" fmla="*/ 1038225 w 1914698"/>
                  <a:gd name="connsiteY8" fmla="*/ 333375 h 1181100"/>
                  <a:gd name="connsiteX9" fmla="*/ 1143000 w 1914698"/>
                  <a:gd name="connsiteY9" fmla="*/ 400050 h 1181100"/>
                  <a:gd name="connsiteX10" fmla="*/ 1295400 w 1914698"/>
                  <a:gd name="connsiteY10" fmla="*/ 504825 h 1181100"/>
                  <a:gd name="connsiteX11" fmla="*/ 1438275 w 1914698"/>
                  <a:gd name="connsiteY11" fmla="*/ 626269 h 1181100"/>
                  <a:gd name="connsiteX12" fmla="*/ 1552575 w 1914698"/>
                  <a:gd name="connsiteY12" fmla="*/ 733425 h 1181100"/>
                  <a:gd name="connsiteX13" fmla="*/ 1685925 w 1914698"/>
                  <a:gd name="connsiteY13" fmla="*/ 857250 h 1181100"/>
                  <a:gd name="connsiteX14" fmla="*/ 1788319 w 1914698"/>
                  <a:gd name="connsiteY14" fmla="*/ 969169 h 1181100"/>
                  <a:gd name="connsiteX15" fmla="*/ 1847849 w 1914698"/>
                  <a:gd name="connsiteY15" fmla="*/ 1050132 h 1181100"/>
                  <a:gd name="connsiteX16" fmla="*/ 1895475 w 1914698"/>
                  <a:gd name="connsiteY16" fmla="*/ 1133475 h 1181100"/>
                  <a:gd name="connsiteX17" fmla="*/ 1914525 w 1914698"/>
                  <a:gd name="connsiteY17" fmla="*/ 1181100 h 1181100"/>
                  <a:gd name="connsiteX0" fmla="*/ 0 w 1914698"/>
                  <a:gd name="connsiteY0" fmla="*/ 0 h 1181100"/>
                  <a:gd name="connsiteX1" fmla="*/ 95250 w 1914698"/>
                  <a:gd name="connsiteY1" fmla="*/ 19050 h 1181100"/>
                  <a:gd name="connsiteX2" fmla="*/ 228600 w 1914698"/>
                  <a:gd name="connsiteY2" fmla="*/ 38100 h 1181100"/>
                  <a:gd name="connsiteX3" fmla="*/ 400050 w 1914698"/>
                  <a:gd name="connsiteY3" fmla="*/ 76200 h 1181100"/>
                  <a:gd name="connsiteX4" fmla="*/ 552450 w 1914698"/>
                  <a:gd name="connsiteY4" fmla="*/ 114300 h 1181100"/>
                  <a:gd name="connsiteX5" fmla="*/ 714375 w 1914698"/>
                  <a:gd name="connsiteY5" fmla="*/ 180975 h 1181100"/>
                  <a:gd name="connsiteX6" fmla="*/ 840581 w 1914698"/>
                  <a:gd name="connsiteY6" fmla="*/ 235744 h 1181100"/>
                  <a:gd name="connsiteX7" fmla="*/ 933450 w 1914698"/>
                  <a:gd name="connsiteY7" fmla="*/ 278607 h 1181100"/>
                  <a:gd name="connsiteX8" fmla="*/ 1038225 w 1914698"/>
                  <a:gd name="connsiteY8" fmla="*/ 333375 h 1181100"/>
                  <a:gd name="connsiteX9" fmla="*/ 1143000 w 1914698"/>
                  <a:gd name="connsiteY9" fmla="*/ 400050 h 1181100"/>
                  <a:gd name="connsiteX10" fmla="*/ 1295400 w 1914698"/>
                  <a:gd name="connsiteY10" fmla="*/ 504825 h 1181100"/>
                  <a:gd name="connsiteX11" fmla="*/ 1438275 w 1914698"/>
                  <a:gd name="connsiteY11" fmla="*/ 626269 h 1181100"/>
                  <a:gd name="connsiteX12" fmla="*/ 1552575 w 1914698"/>
                  <a:gd name="connsiteY12" fmla="*/ 733425 h 1181100"/>
                  <a:gd name="connsiteX13" fmla="*/ 1685925 w 1914698"/>
                  <a:gd name="connsiteY13" fmla="*/ 857250 h 1181100"/>
                  <a:gd name="connsiteX14" fmla="*/ 1788319 w 1914698"/>
                  <a:gd name="connsiteY14" fmla="*/ 969169 h 1181100"/>
                  <a:gd name="connsiteX15" fmla="*/ 1847849 w 1914698"/>
                  <a:gd name="connsiteY15" fmla="*/ 1050132 h 1181100"/>
                  <a:gd name="connsiteX16" fmla="*/ 1895475 w 1914698"/>
                  <a:gd name="connsiteY16" fmla="*/ 1133475 h 1181100"/>
                  <a:gd name="connsiteX17" fmla="*/ 1914525 w 1914698"/>
                  <a:gd name="connsiteY17" fmla="*/ 118110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14698" h="1181100">
                    <a:moveTo>
                      <a:pt x="0" y="0"/>
                    </a:moveTo>
                    <a:cubicBezTo>
                      <a:pt x="28575" y="6350"/>
                      <a:pt x="57150" y="12700"/>
                      <a:pt x="95250" y="19050"/>
                    </a:cubicBezTo>
                    <a:cubicBezTo>
                      <a:pt x="133350" y="25400"/>
                      <a:pt x="177800" y="28575"/>
                      <a:pt x="228600" y="38100"/>
                    </a:cubicBezTo>
                    <a:cubicBezTo>
                      <a:pt x="279400" y="47625"/>
                      <a:pt x="346075" y="63500"/>
                      <a:pt x="400050" y="76200"/>
                    </a:cubicBezTo>
                    <a:cubicBezTo>
                      <a:pt x="454025" y="88900"/>
                      <a:pt x="500063" y="96838"/>
                      <a:pt x="552450" y="114300"/>
                    </a:cubicBezTo>
                    <a:cubicBezTo>
                      <a:pt x="604837" y="131762"/>
                      <a:pt x="666353" y="160734"/>
                      <a:pt x="714375" y="180975"/>
                    </a:cubicBezTo>
                    <a:cubicBezTo>
                      <a:pt x="762397" y="201216"/>
                      <a:pt x="804069" y="219472"/>
                      <a:pt x="840581" y="235744"/>
                    </a:cubicBezTo>
                    <a:cubicBezTo>
                      <a:pt x="877093" y="252016"/>
                      <a:pt x="900509" y="262335"/>
                      <a:pt x="933450" y="278607"/>
                    </a:cubicBezTo>
                    <a:cubicBezTo>
                      <a:pt x="966391" y="294879"/>
                      <a:pt x="1003300" y="313134"/>
                      <a:pt x="1038225" y="333375"/>
                    </a:cubicBezTo>
                    <a:cubicBezTo>
                      <a:pt x="1073150" y="353616"/>
                      <a:pt x="1100138" y="371475"/>
                      <a:pt x="1143000" y="400050"/>
                    </a:cubicBezTo>
                    <a:cubicBezTo>
                      <a:pt x="1185862" y="428625"/>
                      <a:pt x="1246188" y="467122"/>
                      <a:pt x="1295400" y="504825"/>
                    </a:cubicBezTo>
                    <a:cubicBezTo>
                      <a:pt x="1344612" y="542528"/>
                      <a:pt x="1395413" y="588169"/>
                      <a:pt x="1438275" y="626269"/>
                    </a:cubicBezTo>
                    <a:cubicBezTo>
                      <a:pt x="1481137" y="664369"/>
                      <a:pt x="1511300" y="694928"/>
                      <a:pt x="1552575" y="733425"/>
                    </a:cubicBezTo>
                    <a:cubicBezTo>
                      <a:pt x="1597025" y="774700"/>
                      <a:pt x="1646634" y="817959"/>
                      <a:pt x="1685925" y="857250"/>
                    </a:cubicBezTo>
                    <a:cubicBezTo>
                      <a:pt x="1725216" y="896541"/>
                      <a:pt x="1761332" y="937022"/>
                      <a:pt x="1788319" y="969169"/>
                    </a:cubicBezTo>
                    <a:cubicBezTo>
                      <a:pt x="1815306" y="1001316"/>
                      <a:pt x="1829990" y="1022748"/>
                      <a:pt x="1847849" y="1050132"/>
                    </a:cubicBezTo>
                    <a:cubicBezTo>
                      <a:pt x="1865708" y="1077516"/>
                      <a:pt x="1884362" y="1111647"/>
                      <a:pt x="1895475" y="1133475"/>
                    </a:cubicBezTo>
                    <a:cubicBezTo>
                      <a:pt x="1906588" y="1155303"/>
                      <a:pt x="1916112" y="1181100"/>
                      <a:pt x="1914525" y="1181100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4169851" y="5190992"/>
                <a:ext cx="1924050" cy="574249"/>
              </a:xfrm>
              <a:custGeom>
                <a:avLst/>
                <a:gdLst>
                  <a:gd name="connsiteX0" fmla="*/ 0 w 1924050"/>
                  <a:gd name="connsiteY0" fmla="*/ 2749 h 621874"/>
                  <a:gd name="connsiteX1" fmla="*/ 219075 w 1924050"/>
                  <a:gd name="connsiteY1" fmla="*/ 2749 h 621874"/>
                  <a:gd name="connsiteX2" fmla="*/ 495300 w 1924050"/>
                  <a:gd name="connsiteY2" fmla="*/ 31324 h 621874"/>
                  <a:gd name="connsiteX3" fmla="*/ 781050 w 1924050"/>
                  <a:gd name="connsiteY3" fmla="*/ 69424 h 621874"/>
                  <a:gd name="connsiteX4" fmla="*/ 1000125 w 1924050"/>
                  <a:gd name="connsiteY4" fmla="*/ 126574 h 621874"/>
                  <a:gd name="connsiteX5" fmla="*/ 1257300 w 1924050"/>
                  <a:gd name="connsiteY5" fmla="*/ 202774 h 621874"/>
                  <a:gd name="connsiteX6" fmla="*/ 1457325 w 1924050"/>
                  <a:gd name="connsiteY6" fmla="*/ 307549 h 621874"/>
                  <a:gd name="connsiteX7" fmla="*/ 1676400 w 1924050"/>
                  <a:gd name="connsiteY7" fmla="*/ 421849 h 621874"/>
                  <a:gd name="connsiteX8" fmla="*/ 1809750 w 1924050"/>
                  <a:gd name="connsiteY8" fmla="*/ 498049 h 621874"/>
                  <a:gd name="connsiteX9" fmla="*/ 1924050 w 1924050"/>
                  <a:gd name="connsiteY9" fmla="*/ 621874 h 621874"/>
                  <a:gd name="connsiteX0" fmla="*/ 0 w 1924050"/>
                  <a:gd name="connsiteY0" fmla="*/ 2749 h 621874"/>
                  <a:gd name="connsiteX1" fmla="*/ 219075 w 1924050"/>
                  <a:gd name="connsiteY1" fmla="*/ 2749 h 621874"/>
                  <a:gd name="connsiteX2" fmla="*/ 495300 w 1924050"/>
                  <a:gd name="connsiteY2" fmla="*/ 31324 h 621874"/>
                  <a:gd name="connsiteX3" fmla="*/ 781050 w 1924050"/>
                  <a:gd name="connsiteY3" fmla="*/ 69424 h 621874"/>
                  <a:gd name="connsiteX4" fmla="*/ 1000125 w 1924050"/>
                  <a:gd name="connsiteY4" fmla="*/ 126574 h 621874"/>
                  <a:gd name="connsiteX5" fmla="*/ 1245394 w 1924050"/>
                  <a:gd name="connsiteY5" fmla="*/ 205155 h 621874"/>
                  <a:gd name="connsiteX6" fmla="*/ 1457325 w 1924050"/>
                  <a:gd name="connsiteY6" fmla="*/ 307549 h 621874"/>
                  <a:gd name="connsiteX7" fmla="*/ 1676400 w 1924050"/>
                  <a:gd name="connsiteY7" fmla="*/ 421849 h 621874"/>
                  <a:gd name="connsiteX8" fmla="*/ 1809750 w 1924050"/>
                  <a:gd name="connsiteY8" fmla="*/ 498049 h 621874"/>
                  <a:gd name="connsiteX9" fmla="*/ 1924050 w 1924050"/>
                  <a:gd name="connsiteY9" fmla="*/ 621874 h 621874"/>
                  <a:gd name="connsiteX0" fmla="*/ 0 w 1924050"/>
                  <a:gd name="connsiteY0" fmla="*/ 2749 h 621874"/>
                  <a:gd name="connsiteX1" fmla="*/ 219075 w 1924050"/>
                  <a:gd name="connsiteY1" fmla="*/ 2749 h 621874"/>
                  <a:gd name="connsiteX2" fmla="*/ 495300 w 1924050"/>
                  <a:gd name="connsiteY2" fmla="*/ 31324 h 621874"/>
                  <a:gd name="connsiteX3" fmla="*/ 781050 w 1924050"/>
                  <a:gd name="connsiteY3" fmla="*/ 69424 h 621874"/>
                  <a:gd name="connsiteX4" fmla="*/ 1000125 w 1924050"/>
                  <a:gd name="connsiteY4" fmla="*/ 121811 h 621874"/>
                  <a:gd name="connsiteX5" fmla="*/ 1245394 w 1924050"/>
                  <a:gd name="connsiteY5" fmla="*/ 205155 h 621874"/>
                  <a:gd name="connsiteX6" fmla="*/ 1457325 w 1924050"/>
                  <a:gd name="connsiteY6" fmla="*/ 307549 h 621874"/>
                  <a:gd name="connsiteX7" fmla="*/ 1676400 w 1924050"/>
                  <a:gd name="connsiteY7" fmla="*/ 421849 h 621874"/>
                  <a:gd name="connsiteX8" fmla="*/ 1809750 w 1924050"/>
                  <a:gd name="connsiteY8" fmla="*/ 498049 h 621874"/>
                  <a:gd name="connsiteX9" fmla="*/ 1924050 w 1924050"/>
                  <a:gd name="connsiteY9" fmla="*/ 621874 h 621874"/>
                  <a:gd name="connsiteX0" fmla="*/ 0 w 1924050"/>
                  <a:gd name="connsiteY0" fmla="*/ 2749 h 621874"/>
                  <a:gd name="connsiteX1" fmla="*/ 219075 w 1924050"/>
                  <a:gd name="connsiteY1" fmla="*/ 2749 h 621874"/>
                  <a:gd name="connsiteX2" fmla="*/ 495300 w 1924050"/>
                  <a:gd name="connsiteY2" fmla="*/ 31324 h 621874"/>
                  <a:gd name="connsiteX3" fmla="*/ 781050 w 1924050"/>
                  <a:gd name="connsiteY3" fmla="*/ 69424 h 621874"/>
                  <a:gd name="connsiteX4" fmla="*/ 1000125 w 1924050"/>
                  <a:gd name="connsiteY4" fmla="*/ 121811 h 621874"/>
                  <a:gd name="connsiteX5" fmla="*/ 1245394 w 1924050"/>
                  <a:gd name="connsiteY5" fmla="*/ 205155 h 621874"/>
                  <a:gd name="connsiteX6" fmla="*/ 1457325 w 1924050"/>
                  <a:gd name="connsiteY6" fmla="*/ 307549 h 621874"/>
                  <a:gd name="connsiteX7" fmla="*/ 1676400 w 1924050"/>
                  <a:gd name="connsiteY7" fmla="*/ 421849 h 621874"/>
                  <a:gd name="connsiteX8" fmla="*/ 1795462 w 1924050"/>
                  <a:gd name="connsiteY8" fmla="*/ 493286 h 621874"/>
                  <a:gd name="connsiteX9" fmla="*/ 1924050 w 1924050"/>
                  <a:gd name="connsiteY9" fmla="*/ 621874 h 621874"/>
                  <a:gd name="connsiteX0" fmla="*/ 0 w 1924050"/>
                  <a:gd name="connsiteY0" fmla="*/ 2749 h 621874"/>
                  <a:gd name="connsiteX1" fmla="*/ 219075 w 1924050"/>
                  <a:gd name="connsiteY1" fmla="*/ 2749 h 621874"/>
                  <a:gd name="connsiteX2" fmla="*/ 495300 w 1924050"/>
                  <a:gd name="connsiteY2" fmla="*/ 31324 h 621874"/>
                  <a:gd name="connsiteX3" fmla="*/ 781050 w 1924050"/>
                  <a:gd name="connsiteY3" fmla="*/ 69424 h 621874"/>
                  <a:gd name="connsiteX4" fmla="*/ 1000125 w 1924050"/>
                  <a:gd name="connsiteY4" fmla="*/ 121811 h 621874"/>
                  <a:gd name="connsiteX5" fmla="*/ 1245394 w 1924050"/>
                  <a:gd name="connsiteY5" fmla="*/ 205155 h 621874"/>
                  <a:gd name="connsiteX6" fmla="*/ 1457325 w 1924050"/>
                  <a:gd name="connsiteY6" fmla="*/ 307549 h 621874"/>
                  <a:gd name="connsiteX7" fmla="*/ 1676400 w 1924050"/>
                  <a:gd name="connsiteY7" fmla="*/ 421849 h 621874"/>
                  <a:gd name="connsiteX8" fmla="*/ 1795462 w 1924050"/>
                  <a:gd name="connsiteY8" fmla="*/ 493286 h 621874"/>
                  <a:gd name="connsiteX9" fmla="*/ 1924050 w 1924050"/>
                  <a:gd name="connsiteY9" fmla="*/ 621874 h 621874"/>
                  <a:gd name="connsiteX0" fmla="*/ 0 w 1924050"/>
                  <a:gd name="connsiteY0" fmla="*/ 2749 h 621874"/>
                  <a:gd name="connsiteX1" fmla="*/ 219075 w 1924050"/>
                  <a:gd name="connsiteY1" fmla="*/ 2749 h 621874"/>
                  <a:gd name="connsiteX2" fmla="*/ 495300 w 1924050"/>
                  <a:gd name="connsiteY2" fmla="*/ 31324 h 621874"/>
                  <a:gd name="connsiteX3" fmla="*/ 781050 w 1924050"/>
                  <a:gd name="connsiteY3" fmla="*/ 69424 h 621874"/>
                  <a:gd name="connsiteX4" fmla="*/ 1000125 w 1924050"/>
                  <a:gd name="connsiteY4" fmla="*/ 121811 h 621874"/>
                  <a:gd name="connsiteX5" fmla="*/ 1245394 w 1924050"/>
                  <a:gd name="connsiteY5" fmla="*/ 205155 h 621874"/>
                  <a:gd name="connsiteX6" fmla="*/ 1457325 w 1924050"/>
                  <a:gd name="connsiteY6" fmla="*/ 307549 h 621874"/>
                  <a:gd name="connsiteX7" fmla="*/ 1676400 w 1924050"/>
                  <a:gd name="connsiteY7" fmla="*/ 421849 h 621874"/>
                  <a:gd name="connsiteX8" fmla="*/ 1800224 w 1924050"/>
                  <a:gd name="connsiteY8" fmla="*/ 500430 h 621874"/>
                  <a:gd name="connsiteX9" fmla="*/ 1924050 w 1924050"/>
                  <a:gd name="connsiteY9" fmla="*/ 621874 h 621874"/>
                  <a:gd name="connsiteX0" fmla="*/ 0 w 1924050"/>
                  <a:gd name="connsiteY0" fmla="*/ 2749 h 621874"/>
                  <a:gd name="connsiteX1" fmla="*/ 219075 w 1924050"/>
                  <a:gd name="connsiteY1" fmla="*/ 2749 h 621874"/>
                  <a:gd name="connsiteX2" fmla="*/ 495300 w 1924050"/>
                  <a:gd name="connsiteY2" fmla="*/ 31324 h 621874"/>
                  <a:gd name="connsiteX3" fmla="*/ 781050 w 1924050"/>
                  <a:gd name="connsiteY3" fmla="*/ 69424 h 621874"/>
                  <a:gd name="connsiteX4" fmla="*/ 1000125 w 1924050"/>
                  <a:gd name="connsiteY4" fmla="*/ 121811 h 621874"/>
                  <a:gd name="connsiteX5" fmla="*/ 1245394 w 1924050"/>
                  <a:gd name="connsiteY5" fmla="*/ 205155 h 621874"/>
                  <a:gd name="connsiteX6" fmla="*/ 1495425 w 1924050"/>
                  <a:gd name="connsiteY6" fmla="*/ 321836 h 621874"/>
                  <a:gd name="connsiteX7" fmla="*/ 1676400 w 1924050"/>
                  <a:gd name="connsiteY7" fmla="*/ 421849 h 621874"/>
                  <a:gd name="connsiteX8" fmla="*/ 1800224 w 1924050"/>
                  <a:gd name="connsiteY8" fmla="*/ 500430 h 621874"/>
                  <a:gd name="connsiteX9" fmla="*/ 1924050 w 1924050"/>
                  <a:gd name="connsiteY9" fmla="*/ 621874 h 621874"/>
                  <a:gd name="connsiteX0" fmla="*/ 0 w 1924050"/>
                  <a:gd name="connsiteY0" fmla="*/ 2749 h 621874"/>
                  <a:gd name="connsiteX1" fmla="*/ 219075 w 1924050"/>
                  <a:gd name="connsiteY1" fmla="*/ 2749 h 621874"/>
                  <a:gd name="connsiteX2" fmla="*/ 495300 w 1924050"/>
                  <a:gd name="connsiteY2" fmla="*/ 31324 h 621874"/>
                  <a:gd name="connsiteX3" fmla="*/ 781050 w 1924050"/>
                  <a:gd name="connsiteY3" fmla="*/ 69424 h 621874"/>
                  <a:gd name="connsiteX4" fmla="*/ 1000125 w 1924050"/>
                  <a:gd name="connsiteY4" fmla="*/ 121811 h 621874"/>
                  <a:gd name="connsiteX5" fmla="*/ 1245394 w 1924050"/>
                  <a:gd name="connsiteY5" fmla="*/ 205155 h 621874"/>
                  <a:gd name="connsiteX6" fmla="*/ 1495425 w 1924050"/>
                  <a:gd name="connsiteY6" fmla="*/ 321836 h 621874"/>
                  <a:gd name="connsiteX7" fmla="*/ 1676400 w 1924050"/>
                  <a:gd name="connsiteY7" fmla="*/ 417087 h 621874"/>
                  <a:gd name="connsiteX8" fmla="*/ 1800224 w 1924050"/>
                  <a:gd name="connsiteY8" fmla="*/ 500430 h 621874"/>
                  <a:gd name="connsiteX9" fmla="*/ 1924050 w 1924050"/>
                  <a:gd name="connsiteY9" fmla="*/ 621874 h 621874"/>
                  <a:gd name="connsiteX0" fmla="*/ 0 w 1924050"/>
                  <a:gd name="connsiteY0" fmla="*/ 2749 h 574249"/>
                  <a:gd name="connsiteX1" fmla="*/ 219075 w 1924050"/>
                  <a:gd name="connsiteY1" fmla="*/ 2749 h 574249"/>
                  <a:gd name="connsiteX2" fmla="*/ 495300 w 1924050"/>
                  <a:gd name="connsiteY2" fmla="*/ 31324 h 574249"/>
                  <a:gd name="connsiteX3" fmla="*/ 781050 w 1924050"/>
                  <a:gd name="connsiteY3" fmla="*/ 69424 h 574249"/>
                  <a:gd name="connsiteX4" fmla="*/ 1000125 w 1924050"/>
                  <a:gd name="connsiteY4" fmla="*/ 121811 h 574249"/>
                  <a:gd name="connsiteX5" fmla="*/ 1245394 w 1924050"/>
                  <a:gd name="connsiteY5" fmla="*/ 205155 h 574249"/>
                  <a:gd name="connsiteX6" fmla="*/ 1495425 w 1924050"/>
                  <a:gd name="connsiteY6" fmla="*/ 321836 h 574249"/>
                  <a:gd name="connsiteX7" fmla="*/ 1676400 w 1924050"/>
                  <a:gd name="connsiteY7" fmla="*/ 417087 h 574249"/>
                  <a:gd name="connsiteX8" fmla="*/ 1800224 w 1924050"/>
                  <a:gd name="connsiteY8" fmla="*/ 500430 h 574249"/>
                  <a:gd name="connsiteX9" fmla="*/ 1924050 w 1924050"/>
                  <a:gd name="connsiteY9" fmla="*/ 574249 h 574249"/>
                  <a:gd name="connsiteX0" fmla="*/ 0 w 1924050"/>
                  <a:gd name="connsiteY0" fmla="*/ 2749 h 574249"/>
                  <a:gd name="connsiteX1" fmla="*/ 219075 w 1924050"/>
                  <a:gd name="connsiteY1" fmla="*/ 2749 h 574249"/>
                  <a:gd name="connsiteX2" fmla="*/ 495300 w 1924050"/>
                  <a:gd name="connsiteY2" fmla="*/ 31324 h 574249"/>
                  <a:gd name="connsiteX3" fmla="*/ 781050 w 1924050"/>
                  <a:gd name="connsiteY3" fmla="*/ 69424 h 574249"/>
                  <a:gd name="connsiteX4" fmla="*/ 1000125 w 1924050"/>
                  <a:gd name="connsiteY4" fmla="*/ 121811 h 574249"/>
                  <a:gd name="connsiteX5" fmla="*/ 1245394 w 1924050"/>
                  <a:gd name="connsiteY5" fmla="*/ 205155 h 574249"/>
                  <a:gd name="connsiteX6" fmla="*/ 1495425 w 1924050"/>
                  <a:gd name="connsiteY6" fmla="*/ 321836 h 574249"/>
                  <a:gd name="connsiteX7" fmla="*/ 1676400 w 1924050"/>
                  <a:gd name="connsiteY7" fmla="*/ 417087 h 574249"/>
                  <a:gd name="connsiteX8" fmla="*/ 1800224 w 1924050"/>
                  <a:gd name="connsiteY8" fmla="*/ 462330 h 574249"/>
                  <a:gd name="connsiteX9" fmla="*/ 1924050 w 1924050"/>
                  <a:gd name="connsiteY9" fmla="*/ 574249 h 574249"/>
                  <a:gd name="connsiteX0" fmla="*/ 0 w 1924050"/>
                  <a:gd name="connsiteY0" fmla="*/ 2749 h 574249"/>
                  <a:gd name="connsiteX1" fmla="*/ 219075 w 1924050"/>
                  <a:gd name="connsiteY1" fmla="*/ 2749 h 574249"/>
                  <a:gd name="connsiteX2" fmla="*/ 495300 w 1924050"/>
                  <a:gd name="connsiteY2" fmla="*/ 31324 h 574249"/>
                  <a:gd name="connsiteX3" fmla="*/ 781050 w 1924050"/>
                  <a:gd name="connsiteY3" fmla="*/ 69424 h 574249"/>
                  <a:gd name="connsiteX4" fmla="*/ 1000125 w 1924050"/>
                  <a:gd name="connsiteY4" fmla="*/ 121811 h 574249"/>
                  <a:gd name="connsiteX5" fmla="*/ 1245394 w 1924050"/>
                  <a:gd name="connsiteY5" fmla="*/ 205155 h 574249"/>
                  <a:gd name="connsiteX6" fmla="*/ 1495425 w 1924050"/>
                  <a:gd name="connsiteY6" fmla="*/ 321836 h 574249"/>
                  <a:gd name="connsiteX7" fmla="*/ 1628775 w 1924050"/>
                  <a:gd name="connsiteY7" fmla="*/ 359937 h 574249"/>
                  <a:gd name="connsiteX8" fmla="*/ 1800224 w 1924050"/>
                  <a:gd name="connsiteY8" fmla="*/ 462330 h 574249"/>
                  <a:gd name="connsiteX9" fmla="*/ 1924050 w 1924050"/>
                  <a:gd name="connsiteY9" fmla="*/ 574249 h 574249"/>
                  <a:gd name="connsiteX0" fmla="*/ 0 w 1924050"/>
                  <a:gd name="connsiteY0" fmla="*/ 2749 h 574249"/>
                  <a:gd name="connsiteX1" fmla="*/ 219075 w 1924050"/>
                  <a:gd name="connsiteY1" fmla="*/ 2749 h 574249"/>
                  <a:gd name="connsiteX2" fmla="*/ 495300 w 1924050"/>
                  <a:gd name="connsiteY2" fmla="*/ 31324 h 574249"/>
                  <a:gd name="connsiteX3" fmla="*/ 781050 w 1924050"/>
                  <a:gd name="connsiteY3" fmla="*/ 69424 h 574249"/>
                  <a:gd name="connsiteX4" fmla="*/ 1000125 w 1924050"/>
                  <a:gd name="connsiteY4" fmla="*/ 121811 h 574249"/>
                  <a:gd name="connsiteX5" fmla="*/ 1245394 w 1924050"/>
                  <a:gd name="connsiteY5" fmla="*/ 205155 h 574249"/>
                  <a:gd name="connsiteX6" fmla="*/ 1485900 w 1924050"/>
                  <a:gd name="connsiteY6" fmla="*/ 283736 h 574249"/>
                  <a:gd name="connsiteX7" fmla="*/ 1628775 w 1924050"/>
                  <a:gd name="connsiteY7" fmla="*/ 359937 h 574249"/>
                  <a:gd name="connsiteX8" fmla="*/ 1800224 w 1924050"/>
                  <a:gd name="connsiteY8" fmla="*/ 462330 h 574249"/>
                  <a:gd name="connsiteX9" fmla="*/ 1924050 w 1924050"/>
                  <a:gd name="connsiteY9" fmla="*/ 574249 h 574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4050" h="574249">
                    <a:moveTo>
                      <a:pt x="0" y="2749"/>
                    </a:moveTo>
                    <a:cubicBezTo>
                      <a:pt x="68262" y="368"/>
                      <a:pt x="136525" y="-2013"/>
                      <a:pt x="219075" y="2749"/>
                    </a:cubicBezTo>
                    <a:cubicBezTo>
                      <a:pt x="301625" y="7511"/>
                      <a:pt x="401638" y="20212"/>
                      <a:pt x="495300" y="31324"/>
                    </a:cubicBezTo>
                    <a:cubicBezTo>
                      <a:pt x="588962" y="42436"/>
                      <a:pt x="696913" y="54343"/>
                      <a:pt x="781050" y="69424"/>
                    </a:cubicBezTo>
                    <a:cubicBezTo>
                      <a:pt x="865187" y="84505"/>
                      <a:pt x="922734" y="99189"/>
                      <a:pt x="1000125" y="121811"/>
                    </a:cubicBezTo>
                    <a:cubicBezTo>
                      <a:pt x="1077516" y="144433"/>
                      <a:pt x="1164432" y="178168"/>
                      <a:pt x="1245394" y="205155"/>
                    </a:cubicBezTo>
                    <a:cubicBezTo>
                      <a:pt x="1326356" y="232142"/>
                      <a:pt x="1422003" y="257939"/>
                      <a:pt x="1485900" y="283736"/>
                    </a:cubicBezTo>
                    <a:cubicBezTo>
                      <a:pt x="1549797" y="309533"/>
                      <a:pt x="1576388" y="330171"/>
                      <a:pt x="1628775" y="359937"/>
                    </a:cubicBezTo>
                    <a:cubicBezTo>
                      <a:pt x="1681162" y="389703"/>
                      <a:pt x="1751011" y="426611"/>
                      <a:pt x="1800224" y="462330"/>
                    </a:cubicBezTo>
                    <a:cubicBezTo>
                      <a:pt x="1849437" y="498049"/>
                      <a:pt x="1887537" y="529005"/>
                      <a:pt x="1924050" y="574249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4179376" y="5205650"/>
                <a:ext cx="1952625" cy="150018"/>
              </a:xfrm>
              <a:custGeom>
                <a:avLst/>
                <a:gdLst>
                  <a:gd name="connsiteX0" fmla="*/ 0 w 1952625"/>
                  <a:gd name="connsiteY0" fmla="*/ 177 h 162102"/>
                  <a:gd name="connsiteX1" fmla="*/ 542925 w 1952625"/>
                  <a:gd name="connsiteY1" fmla="*/ 9702 h 162102"/>
                  <a:gd name="connsiteX2" fmla="*/ 1009650 w 1952625"/>
                  <a:gd name="connsiteY2" fmla="*/ 9702 h 162102"/>
                  <a:gd name="connsiteX3" fmla="*/ 1314450 w 1952625"/>
                  <a:gd name="connsiteY3" fmla="*/ 177 h 162102"/>
                  <a:gd name="connsiteX4" fmla="*/ 1428750 w 1952625"/>
                  <a:gd name="connsiteY4" fmla="*/ 19227 h 162102"/>
                  <a:gd name="connsiteX5" fmla="*/ 1562100 w 1952625"/>
                  <a:gd name="connsiteY5" fmla="*/ 57327 h 162102"/>
                  <a:gd name="connsiteX6" fmla="*/ 1771650 w 1952625"/>
                  <a:gd name="connsiteY6" fmla="*/ 104952 h 162102"/>
                  <a:gd name="connsiteX7" fmla="*/ 1952625 w 1952625"/>
                  <a:gd name="connsiteY7" fmla="*/ 162102 h 162102"/>
                  <a:gd name="connsiteX0" fmla="*/ 0 w 1952625"/>
                  <a:gd name="connsiteY0" fmla="*/ 177 h 162102"/>
                  <a:gd name="connsiteX1" fmla="*/ 542925 w 1952625"/>
                  <a:gd name="connsiteY1" fmla="*/ 9702 h 162102"/>
                  <a:gd name="connsiteX2" fmla="*/ 1009650 w 1952625"/>
                  <a:gd name="connsiteY2" fmla="*/ 9702 h 162102"/>
                  <a:gd name="connsiteX3" fmla="*/ 1314450 w 1952625"/>
                  <a:gd name="connsiteY3" fmla="*/ 177 h 162102"/>
                  <a:gd name="connsiteX4" fmla="*/ 1428750 w 1952625"/>
                  <a:gd name="connsiteY4" fmla="*/ 19227 h 162102"/>
                  <a:gd name="connsiteX5" fmla="*/ 1562100 w 1952625"/>
                  <a:gd name="connsiteY5" fmla="*/ 57327 h 162102"/>
                  <a:gd name="connsiteX6" fmla="*/ 1771650 w 1952625"/>
                  <a:gd name="connsiteY6" fmla="*/ 107333 h 162102"/>
                  <a:gd name="connsiteX7" fmla="*/ 1952625 w 1952625"/>
                  <a:gd name="connsiteY7" fmla="*/ 162102 h 162102"/>
                  <a:gd name="connsiteX0" fmla="*/ 0 w 1952625"/>
                  <a:gd name="connsiteY0" fmla="*/ 177 h 162102"/>
                  <a:gd name="connsiteX1" fmla="*/ 542925 w 1952625"/>
                  <a:gd name="connsiteY1" fmla="*/ 9702 h 162102"/>
                  <a:gd name="connsiteX2" fmla="*/ 1009650 w 1952625"/>
                  <a:gd name="connsiteY2" fmla="*/ 9702 h 162102"/>
                  <a:gd name="connsiteX3" fmla="*/ 1314450 w 1952625"/>
                  <a:gd name="connsiteY3" fmla="*/ 177 h 162102"/>
                  <a:gd name="connsiteX4" fmla="*/ 1428750 w 1952625"/>
                  <a:gd name="connsiteY4" fmla="*/ 19227 h 162102"/>
                  <a:gd name="connsiteX5" fmla="*/ 1585912 w 1952625"/>
                  <a:gd name="connsiteY5" fmla="*/ 57327 h 162102"/>
                  <a:gd name="connsiteX6" fmla="*/ 1771650 w 1952625"/>
                  <a:gd name="connsiteY6" fmla="*/ 107333 h 162102"/>
                  <a:gd name="connsiteX7" fmla="*/ 1952625 w 1952625"/>
                  <a:gd name="connsiteY7" fmla="*/ 162102 h 162102"/>
                  <a:gd name="connsiteX0" fmla="*/ 0 w 1952625"/>
                  <a:gd name="connsiteY0" fmla="*/ 0 h 161925"/>
                  <a:gd name="connsiteX1" fmla="*/ 542925 w 1952625"/>
                  <a:gd name="connsiteY1" fmla="*/ 9525 h 161925"/>
                  <a:gd name="connsiteX2" fmla="*/ 1009650 w 1952625"/>
                  <a:gd name="connsiteY2" fmla="*/ 9525 h 161925"/>
                  <a:gd name="connsiteX3" fmla="*/ 1276350 w 1952625"/>
                  <a:gd name="connsiteY3" fmla="*/ 21431 h 161925"/>
                  <a:gd name="connsiteX4" fmla="*/ 1428750 w 1952625"/>
                  <a:gd name="connsiteY4" fmla="*/ 19050 h 161925"/>
                  <a:gd name="connsiteX5" fmla="*/ 1585912 w 1952625"/>
                  <a:gd name="connsiteY5" fmla="*/ 57150 h 161925"/>
                  <a:gd name="connsiteX6" fmla="*/ 1771650 w 1952625"/>
                  <a:gd name="connsiteY6" fmla="*/ 107156 h 161925"/>
                  <a:gd name="connsiteX7" fmla="*/ 1952625 w 1952625"/>
                  <a:gd name="connsiteY7" fmla="*/ 161925 h 161925"/>
                  <a:gd name="connsiteX0" fmla="*/ 0 w 1952625"/>
                  <a:gd name="connsiteY0" fmla="*/ 0 h 161925"/>
                  <a:gd name="connsiteX1" fmla="*/ 542925 w 1952625"/>
                  <a:gd name="connsiteY1" fmla="*/ 9525 h 161925"/>
                  <a:gd name="connsiteX2" fmla="*/ 1009650 w 1952625"/>
                  <a:gd name="connsiteY2" fmla="*/ 9525 h 161925"/>
                  <a:gd name="connsiteX3" fmla="*/ 1276350 w 1952625"/>
                  <a:gd name="connsiteY3" fmla="*/ 21431 h 161925"/>
                  <a:gd name="connsiteX4" fmla="*/ 1428750 w 1952625"/>
                  <a:gd name="connsiteY4" fmla="*/ 19050 h 161925"/>
                  <a:gd name="connsiteX5" fmla="*/ 1585912 w 1952625"/>
                  <a:gd name="connsiteY5" fmla="*/ 57150 h 161925"/>
                  <a:gd name="connsiteX6" fmla="*/ 1771650 w 1952625"/>
                  <a:gd name="connsiteY6" fmla="*/ 107156 h 161925"/>
                  <a:gd name="connsiteX7" fmla="*/ 1952625 w 1952625"/>
                  <a:gd name="connsiteY7" fmla="*/ 161925 h 161925"/>
                  <a:gd name="connsiteX0" fmla="*/ 0 w 1952625"/>
                  <a:gd name="connsiteY0" fmla="*/ 0 h 161925"/>
                  <a:gd name="connsiteX1" fmla="*/ 542925 w 1952625"/>
                  <a:gd name="connsiteY1" fmla="*/ 9525 h 161925"/>
                  <a:gd name="connsiteX2" fmla="*/ 1009650 w 1952625"/>
                  <a:gd name="connsiteY2" fmla="*/ 9525 h 161925"/>
                  <a:gd name="connsiteX3" fmla="*/ 1276350 w 1952625"/>
                  <a:gd name="connsiteY3" fmla="*/ 21431 h 161925"/>
                  <a:gd name="connsiteX4" fmla="*/ 1428750 w 1952625"/>
                  <a:gd name="connsiteY4" fmla="*/ 19050 h 161925"/>
                  <a:gd name="connsiteX5" fmla="*/ 1585912 w 1952625"/>
                  <a:gd name="connsiteY5" fmla="*/ 57150 h 161925"/>
                  <a:gd name="connsiteX6" fmla="*/ 1771650 w 1952625"/>
                  <a:gd name="connsiteY6" fmla="*/ 107156 h 161925"/>
                  <a:gd name="connsiteX7" fmla="*/ 1952625 w 1952625"/>
                  <a:gd name="connsiteY7" fmla="*/ 161925 h 161925"/>
                  <a:gd name="connsiteX0" fmla="*/ 0 w 1952625"/>
                  <a:gd name="connsiteY0" fmla="*/ 0 h 161925"/>
                  <a:gd name="connsiteX1" fmla="*/ 542925 w 1952625"/>
                  <a:gd name="connsiteY1" fmla="*/ 9525 h 161925"/>
                  <a:gd name="connsiteX2" fmla="*/ 1009650 w 1952625"/>
                  <a:gd name="connsiteY2" fmla="*/ 9525 h 161925"/>
                  <a:gd name="connsiteX3" fmla="*/ 1276350 w 1952625"/>
                  <a:gd name="connsiteY3" fmla="*/ 21431 h 161925"/>
                  <a:gd name="connsiteX4" fmla="*/ 1428750 w 1952625"/>
                  <a:gd name="connsiteY4" fmla="*/ 19050 h 161925"/>
                  <a:gd name="connsiteX5" fmla="*/ 1585912 w 1952625"/>
                  <a:gd name="connsiteY5" fmla="*/ 57150 h 161925"/>
                  <a:gd name="connsiteX6" fmla="*/ 1771650 w 1952625"/>
                  <a:gd name="connsiteY6" fmla="*/ 107156 h 161925"/>
                  <a:gd name="connsiteX7" fmla="*/ 1952625 w 1952625"/>
                  <a:gd name="connsiteY7" fmla="*/ 161925 h 161925"/>
                  <a:gd name="connsiteX0" fmla="*/ 0 w 1952625"/>
                  <a:gd name="connsiteY0" fmla="*/ 0 h 161925"/>
                  <a:gd name="connsiteX1" fmla="*/ 542925 w 1952625"/>
                  <a:gd name="connsiteY1" fmla="*/ 9525 h 161925"/>
                  <a:gd name="connsiteX2" fmla="*/ 1012031 w 1952625"/>
                  <a:gd name="connsiteY2" fmla="*/ 21432 h 161925"/>
                  <a:gd name="connsiteX3" fmla="*/ 1276350 w 1952625"/>
                  <a:gd name="connsiteY3" fmla="*/ 21431 h 161925"/>
                  <a:gd name="connsiteX4" fmla="*/ 1428750 w 1952625"/>
                  <a:gd name="connsiteY4" fmla="*/ 19050 h 161925"/>
                  <a:gd name="connsiteX5" fmla="*/ 1585912 w 1952625"/>
                  <a:gd name="connsiteY5" fmla="*/ 57150 h 161925"/>
                  <a:gd name="connsiteX6" fmla="*/ 1771650 w 1952625"/>
                  <a:gd name="connsiteY6" fmla="*/ 107156 h 161925"/>
                  <a:gd name="connsiteX7" fmla="*/ 1952625 w 1952625"/>
                  <a:gd name="connsiteY7" fmla="*/ 161925 h 161925"/>
                  <a:gd name="connsiteX0" fmla="*/ 0 w 1952625"/>
                  <a:gd name="connsiteY0" fmla="*/ 0 h 161925"/>
                  <a:gd name="connsiteX1" fmla="*/ 542925 w 1952625"/>
                  <a:gd name="connsiteY1" fmla="*/ 16669 h 161925"/>
                  <a:gd name="connsiteX2" fmla="*/ 1012031 w 1952625"/>
                  <a:gd name="connsiteY2" fmla="*/ 21432 h 161925"/>
                  <a:gd name="connsiteX3" fmla="*/ 1276350 w 1952625"/>
                  <a:gd name="connsiteY3" fmla="*/ 21431 h 161925"/>
                  <a:gd name="connsiteX4" fmla="*/ 1428750 w 1952625"/>
                  <a:gd name="connsiteY4" fmla="*/ 19050 h 161925"/>
                  <a:gd name="connsiteX5" fmla="*/ 1585912 w 1952625"/>
                  <a:gd name="connsiteY5" fmla="*/ 57150 h 161925"/>
                  <a:gd name="connsiteX6" fmla="*/ 1771650 w 1952625"/>
                  <a:gd name="connsiteY6" fmla="*/ 107156 h 161925"/>
                  <a:gd name="connsiteX7" fmla="*/ 1952625 w 1952625"/>
                  <a:gd name="connsiteY7" fmla="*/ 161925 h 161925"/>
                  <a:gd name="connsiteX0" fmla="*/ 0 w 1952625"/>
                  <a:gd name="connsiteY0" fmla="*/ 0 h 161925"/>
                  <a:gd name="connsiteX1" fmla="*/ 542925 w 1952625"/>
                  <a:gd name="connsiteY1" fmla="*/ 16669 h 161925"/>
                  <a:gd name="connsiteX2" fmla="*/ 1012031 w 1952625"/>
                  <a:gd name="connsiteY2" fmla="*/ 21432 h 161925"/>
                  <a:gd name="connsiteX3" fmla="*/ 1276350 w 1952625"/>
                  <a:gd name="connsiteY3" fmla="*/ 21431 h 161925"/>
                  <a:gd name="connsiteX4" fmla="*/ 1428750 w 1952625"/>
                  <a:gd name="connsiteY4" fmla="*/ 19050 h 161925"/>
                  <a:gd name="connsiteX5" fmla="*/ 1585912 w 1952625"/>
                  <a:gd name="connsiteY5" fmla="*/ 57150 h 161925"/>
                  <a:gd name="connsiteX6" fmla="*/ 1771650 w 1952625"/>
                  <a:gd name="connsiteY6" fmla="*/ 107156 h 161925"/>
                  <a:gd name="connsiteX7" fmla="*/ 1952625 w 1952625"/>
                  <a:gd name="connsiteY7" fmla="*/ 161925 h 161925"/>
                  <a:gd name="connsiteX0" fmla="*/ 0 w 1952625"/>
                  <a:gd name="connsiteY0" fmla="*/ 0 h 150018"/>
                  <a:gd name="connsiteX1" fmla="*/ 542925 w 1952625"/>
                  <a:gd name="connsiteY1" fmla="*/ 4762 h 150018"/>
                  <a:gd name="connsiteX2" fmla="*/ 1012031 w 1952625"/>
                  <a:gd name="connsiteY2" fmla="*/ 9525 h 150018"/>
                  <a:gd name="connsiteX3" fmla="*/ 1276350 w 1952625"/>
                  <a:gd name="connsiteY3" fmla="*/ 9524 h 150018"/>
                  <a:gd name="connsiteX4" fmla="*/ 1428750 w 1952625"/>
                  <a:gd name="connsiteY4" fmla="*/ 7143 h 150018"/>
                  <a:gd name="connsiteX5" fmla="*/ 1585912 w 1952625"/>
                  <a:gd name="connsiteY5" fmla="*/ 45243 h 150018"/>
                  <a:gd name="connsiteX6" fmla="*/ 1771650 w 1952625"/>
                  <a:gd name="connsiteY6" fmla="*/ 95249 h 150018"/>
                  <a:gd name="connsiteX7" fmla="*/ 1952625 w 1952625"/>
                  <a:gd name="connsiteY7" fmla="*/ 150018 h 150018"/>
                  <a:gd name="connsiteX0" fmla="*/ 0 w 1952625"/>
                  <a:gd name="connsiteY0" fmla="*/ 0 h 150018"/>
                  <a:gd name="connsiteX1" fmla="*/ 542925 w 1952625"/>
                  <a:gd name="connsiteY1" fmla="*/ 4762 h 150018"/>
                  <a:gd name="connsiteX2" fmla="*/ 1012031 w 1952625"/>
                  <a:gd name="connsiteY2" fmla="*/ 9525 h 150018"/>
                  <a:gd name="connsiteX3" fmla="*/ 1276350 w 1952625"/>
                  <a:gd name="connsiteY3" fmla="*/ 9524 h 150018"/>
                  <a:gd name="connsiteX4" fmla="*/ 1419225 w 1952625"/>
                  <a:gd name="connsiteY4" fmla="*/ 23812 h 150018"/>
                  <a:gd name="connsiteX5" fmla="*/ 1585912 w 1952625"/>
                  <a:gd name="connsiteY5" fmla="*/ 45243 h 150018"/>
                  <a:gd name="connsiteX6" fmla="*/ 1771650 w 1952625"/>
                  <a:gd name="connsiteY6" fmla="*/ 95249 h 150018"/>
                  <a:gd name="connsiteX7" fmla="*/ 1952625 w 1952625"/>
                  <a:gd name="connsiteY7" fmla="*/ 150018 h 150018"/>
                  <a:gd name="connsiteX0" fmla="*/ 0 w 1952625"/>
                  <a:gd name="connsiteY0" fmla="*/ 0 h 150018"/>
                  <a:gd name="connsiteX1" fmla="*/ 542925 w 1952625"/>
                  <a:gd name="connsiteY1" fmla="*/ 4762 h 150018"/>
                  <a:gd name="connsiteX2" fmla="*/ 1012031 w 1952625"/>
                  <a:gd name="connsiteY2" fmla="*/ 9525 h 150018"/>
                  <a:gd name="connsiteX3" fmla="*/ 1276350 w 1952625"/>
                  <a:gd name="connsiteY3" fmla="*/ 9524 h 150018"/>
                  <a:gd name="connsiteX4" fmla="*/ 1419225 w 1952625"/>
                  <a:gd name="connsiteY4" fmla="*/ 23812 h 150018"/>
                  <a:gd name="connsiteX5" fmla="*/ 1585912 w 1952625"/>
                  <a:gd name="connsiteY5" fmla="*/ 45243 h 150018"/>
                  <a:gd name="connsiteX6" fmla="*/ 1771650 w 1952625"/>
                  <a:gd name="connsiteY6" fmla="*/ 95249 h 150018"/>
                  <a:gd name="connsiteX7" fmla="*/ 1952625 w 1952625"/>
                  <a:gd name="connsiteY7" fmla="*/ 150018 h 150018"/>
                  <a:gd name="connsiteX0" fmla="*/ 0 w 1952625"/>
                  <a:gd name="connsiteY0" fmla="*/ 0 h 150018"/>
                  <a:gd name="connsiteX1" fmla="*/ 542925 w 1952625"/>
                  <a:gd name="connsiteY1" fmla="*/ 4762 h 150018"/>
                  <a:gd name="connsiteX2" fmla="*/ 1012031 w 1952625"/>
                  <a:gd name="connsiteY2" fmla="*/ 9525 h 150018"/>
                  <a:gd name="connsiteX3" fmla="*/ 1276350 w 1952625"/>
                  <a:gd name="connsiteY3" fmla="*/ 9524 h 150018"/>
                  <a:gd name="connsiteX4" fmla="*/ 1419225 w 1952625"/>
                  <a:gd name="connsiteY4" fmla="*/ 23812 h 150018"/>
                  <a:gd name="connsiteX5" fmla="*/ 1585912 w 1952625"/>
                  <a:gd name="connsiteY5" fmla="*/ 47624 h 150018"/>
                  <a:gd name="connsiteX6" fmla="*/ 1771650 w 1952625"/>
                  <a:gd name="connsiteY6" fmla="*/ 95249 h 150018"/>
                  <a:gd name="connsiteX7" fmla="*/ 1952625 w 1952625"/>
                  <a:gd name="connsiteY7" fmla="*/ 150018 h 15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2625" h="150018">
                    <a:moveTo>
                      <a:pt x="0" y="0"/>
                    </a:moveTo>
                    <a:lnTo>
                      <a:pt x="542925" y="4762"/>
                    </a:lnTo>
                    <a:lnTo>
                      <a:pt x="1012031" y="9525"/>
                    </a:lnTo>
                    <a:lnTo>
                      <a:pt x="1276350" y="9524"/>
                    </a:lnTo>
                    <a:cubicBezTo>
                      <a:pt x="1345803" y="9127"/>
                      <a:pt x="1367631" y="17462"/>
                      <a:pt x="1419225" y="23812"/>
                    </a:cubicBezTo>
                    <a:cubicBezTo>
                      <a:pt x="1470819" y="30162"/>
                      <a:pt x="1527175" y="35718"/>
                      <a:pt x="1585912" y="47624"/>
                    </a:cubicBezTo>
                    <a:cubicBezTo>
                      <a:pt x="1644650" y="59530"/>
                      <a:pt x="1710531" y="77787"/>
                      <a:pt x="1771650" y="95249"/>
                    </a:cubicBezTo>
                    <a:cubicBezTo>
                      <a:pt x="1832769" y="112712"/>
                      <a:pt x="1894681" y="130174"/>
                      <a:pt x="1952625" y="150018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5616811" y="5248157"/>
                    <a:ext cx="200102" cy="1931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6811" y="5248157"/>
                    <a:ext cx="200102" cy="19317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8182" r="-15909" b="-48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5506204" y="5457388"/>
                    <a:ext cx="117018" cy="1931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66" name="TextBox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06204" y="5457388"/>
                    <a:ext cx="117018" cy="19317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30769" r="-30769"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5272795" y="5705260"/>
                    <a:ext cx="215408" cy="21989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72795" y="5705260"/>
                    <a:ext cx="215408" cy="21989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14286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4934065" y="5934062"/>
                    <a:ext cx="403714" cy="3667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4065" y="5934062"/>
                    <a:ext cx="403714" cy="36678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/>
                  <p:cNvSpPr/>
                  <p:nvPr/>
                </p:nvSpPr>
                <p:spPr>
                  <a:xfrm>
                    <a:off x="6615829" y="6259140"/>
                    <a:ext cx="363366" cy="2656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1600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69" name="Rectangle 6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5829" y="6259140"/>
                    <a:ext cx="363366" cy="265620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3702287" y="5496890"/>
                    <a:ext cx="404509" cy="42021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∞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2287" y="5496890"/>
                    <a:ext cx="404509" cy="420214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9240651" y="3252491"/>
                  <a:ext cx="505010" cy="3438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600" i="0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  <m:r>
                          <a:rPr lang="en-US" sz="16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600" baseline="300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0651" y="3252491"/>
                  <a:ext cx="505010" cy="343812"/>
                </a:xfrm>
                <a:prstGeom prst="rect">
                  <a:avLst/>
                </a:prstGeom>
                <a:blipFill>
                  <a:blip r:embed="rId45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7323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7" grpId="0"/>
      <p:bldP spid="72" grpId="0"/>
      <p:bldP spid="73" grpId="0"/>
      <p:bldP spid="77" grpId="0"/>
      <p:bldP spid="78" grpId="0"/>
      <p:bldP spid="79" grpId="0"/>
      <p:bldP spid="75" grpId="0"/>
      <p:bldP spid="81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6349" y="350953"/>
                <a:ext cx="5367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THIN FILMS 	d  &lt;&lt;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 smtClean="0"/>
                  <a:t>	and    d  &lt;&lt;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49" y="350953"/>
                <a:ext cx="5367724" cy="369332"/>
              </a:xfrm>
              <a:prstGeom prst="rect">
                <a:avLst/>
              </a:prstGeom>
              <a:blipFill>
                <a:blip r:embed="rId3"/>
                <a:stretch>
                  <a:fillRect l="-102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29156" y="3113726"/>
                <a:ext cx="3562649" cy="3006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 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when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156" y="3113726"/>
                <a:ext cx="3562649" cy="300660"/>
              </a:xfrm>
              <a:prstGeom prst="rect">
                <a:avLst/>
              </a:prstGeom>
              <a:blipFill>
                <a:blip r:embed="rId4"/>
                <a:stretch>
                  <a:fillRect l="-3248" t="-18367" b="-46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4768" y="4112724"/>
                <a:ext cx="1096363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Why?                      because the field does not have to fully exclude the field from bulk to maintain SC</a:t>
                </a:r>
              </a:p>
              <a:p>
                <a:endParaRPr lang="en-US" dirty="0"/>
              </a:p>
              <a:p>
                <a:r>
                  <a:rPr lang="en-US" dirty="0" smtClean="0"/>
                  <a:t>Relevant for Type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68" y="4112724"/>
                <a:ext cx="10963639" cy="923330"/>
              </a:xfrm>
              <a:prstGeom prst="rect">
                <a:avLst/>
              </a:prstGeom>
              <a:blipFill>
                <a:blip r:embed="rId5"/>
                <a:stretch>
                  <a:fillRect l="-445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26948" y="1710803"/>
          <a:ext cx="49371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Equation" r:id="rId6" imgW="3263760" imgH="596880" progId="Equation.DSMT4">
                  <p:embed/>
                </p:oleObj>
              </mc:Choice>
              <mc:Fallback>
                <p:oleObj name="Equation" r:id="rId6" imgW="3263760" imgH="596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26948" y="1710803"/>
                        <a:ext cx="4937125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117850" y="2907737"/>
          <a:ext cx="29781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8" imgW="1701720" imgH="393480" progId="Equation.DSMT4">
                  <p:embed/>
                </p:oleObj>
              </mc:Choice>
              <mc:Fallback>
                <p:oleObj name="Equation" r:id="rId8" imgW="1701720" imgH="393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17850" y="2907737"/>
                        <a:ext cx="2978150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715420" y="4112724"/>
          <a:ext cx="846162" cy="373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Equation" r:id="rId10" imgW="545760" imgH="241200" progId="Equation.DSMT4">
                  <p:embed/>
                </p:oleObj>
              </mc:Choice>
              <mc:Fallback>
                <p:oleObj name="Equation" r:id="rId10" imgW="545760" imgH="2412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15420" y="4112724"/>
                        <a:ext cx="846162" cy="373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184525" y="1036485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 = 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6390" y="344204"/>
            <a:ext cx="1872111" cy="38282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781800" y="747628"/>
            <a:ext cx="2478699" cy="1708328"/>
            <a:chOff x="8473906" y="3043904"/>
            <a:chExt cx="2478699" cy="1708328"/>
          </a:xfrm>
        </p:grpSpPr>
        <p:sp>
          <p:nvSpPr>
            <p:cNvPr id="13" name="Rectangle 12"/>
            <p:cNvSpPr/>
            <p:nvPr/>
          </p:nvSpPr>
          <p:spPr>
            <a:xfrm>
              <a:off x="9359041" y="3185180"/>
              <a:ext cx="486430" cy="11441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473906" y="3043904"/>
              <a:ext cx="2220736" cy="1294149"/>
              <a:chOff x="1229281" y="523399"/>
              <a:chExt cx="2220736" cy="1222811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1229281" y="1270096"/>
                <a:ext cx="2220736" cy="2392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1374018" y="523399"/>
                <a:ext cx="1938472" cy="1222811"/>
                <a:chOff x="6078157" y="2799730"/>
                <a:chExt cx="1938472" cy="1222811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6078157" y="2799730"/>
                  <a:ext cx="1938472" cy="1222811"/>
                  <a:chOff x="752196" y="55734"/>
                  <a:chExt cx="1938472" cy="1222811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 flipV="1">
                    <a:off x="1483069" y="197458"/>
                    <a:ext cx="9525" cy="1081087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V="1">
                    <a:off x="1985729" y="197458"/>
                    <a:ext cx="9525" cy="1081087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TextBox 23"/>
                      <p:cNvSpPr txBox="1"/>
                      <p:nvPr/>
                    </p:nvSpPr>
                    <p:spPr>
                      <a:xfrm>
                        <a:off x="752196" y="55734"/>
                        <a:ext cx="22794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2" name="TextBox 5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52196" y="55734"/>
                        <a:ext cx="227948" cy="276999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l="-24324" r="-24324" b="-208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5" name="Straight Arrow Connector 24"/>
                  <p:cNvCxnSpPr/>
                  <p:nvPr/>
                </p:nvCxnSpPr>
                <p:spPr>
                  <a:xfrm flipV="1">
                    <a:off x="852098" y="361110"/>
                    <a:ext cx="0" cy="320742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" name="Rectangle 25"/>
                      <p:cNvSpPr/>
                      <p:nvPr/>
                    </p:nvSpPr>
                    <p:spPr>
                      <a:xfrm>
                        <a:off x="1494578" y="263748"/>
                        <a:ext cx="507382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6" name="Rectangle 5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94578" y="263748"/>
                        <a:ext cx="507382" cy="369332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2462720" y="55734"/>
                        <a:ext cx="22794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7" name="TextBox 5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62720" y="55734"/>
                        <a:ext cx="227948" cy="276999"/>
                      </a:xfrm>
                      <a:prstGeom prst="rect">
                        <a:avLst/>
                      </a:prstGeom>
                      <a:blipFill>
                        <a:blip r:embed="rId23"/>
                        <a:stretch>
                          <a:fillRect l="-27027" r="-21622" b="-208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8" name="Straight Arrow Connector 27"/>
                  <p:cNvCxnSpPr/>
                  <p:nvPr/>
                </p:nvCxnSpPr>
                <p:spPr>
                  <a:xfrm flipV="1">
                    <a:off x="2562131" y="361109"/>
                    <a:ext cx="0" cy="320743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7036904" y="3463702"/>
                  <a:ext cx="0" cy="1770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007306" y="4408210"/>
                  <a:ext cx="553677" cy="3266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7306" y="4408210"/>
                  <a:ext cx="553677" cy="326628"/>
                </a:xfrm>
                <a:prstGeom prst="rect">
                  <a:avLst/>
                </a:prstGeom>
                <a:blipFill>
                  <a:blip r:embed="rId24"/>
                  <a:stretch>
                    <a:fillRect l="-24176" t="-148148" r="-113187" b="-2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769306" y="4425604"/>
                  <a:ext cx="365613" cy="3266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9306" y="4425604"/>
                  <a:ext cx="365613" cy="326628"/>
                </a:xfrm>
                <a:prstGeom prst="rect">
                  <a:avLst/>
                </a:prstGeom>
                <a:blipFill>
                  <a:blip r:embed="rId25"/>
                  <a:stretch>
                    <a:fillRect l="-88333" t="-148148" r="-158333" b="-2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750883" y="3654932"/>
                  <a:ext cx="20172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883" y="3654932"/>
                  <a:ext cx="201722" cy="307777"/>
                </a:xfrm>
                <a:prstGeom prst="rect">
                  <a:avLst/>
                </a:prstGeom>
                <a:blipFill>
                  <a:blip r:embed="rId26"/>
                  <a:stretch>
                    <a:fillRect l="-18182" r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/>
          <p:cNvSpPr/>
          <p:nvPr/>
        </p:nvSpPr>
        <p:spPr>
          <a:xfrm>
            <a:off x="853876" y="1058379"/>
            <a:ext cx="1403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before: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1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0854" y="759050"/>
            <a:ext cx="1209544" cy="1158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98" y="759050"/>
            <a:ext cx="1158340" cy="115834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extBox 1"/>
          <p:cNvSpPr txBox="1"/>
          <p:nvPr/>
        </p:nvSpPr>
        <p:spPr>
          <a:xfrm>
            <a:off x="586617" y="196536"/>
            <a:ext cx="184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Surface Energy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00120" y="2832788"/>
            <a:ext cx="688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contributions to Gibbs free energy at interface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072906" y="729350"/>
            <a:ext cx="1" cy="12095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866255" y="1493938"/>
            <a:ext cx="4268" cy="3376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849749" y="669215"/>
            <a:ext cx="11172" cy="12291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58788" y="1890085"/>
            <a:ext cx="2513636" cy="158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262006" y="770152"/>
            <a:ext cx="329" cy="113234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927719" y="755365"/>
            <a:ext cx="8697" cy="111387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3863057" y="1107997"/>
            <a:ext cx="2270381" cy="783738"/>
          </a:xfrm>
          <a:custGeom>
            <a:avLst/>
            <a:gdLst>
              <a:gd name="connsiteX0" fmla="*/ 0 w 2533650"/>
              <a:gd name="connsiteY0" fmla="*/ 715291 h 715291"/>
              <a:gd name="connsiteX1" fmla="*/ 457200 w 2533650"/>
              <a:gd name="connsiteY1" fmla="*/ 496216 h 715291"/>
              <a:gd name="connsiteX2" fmla="*/ 923925 w 2533650"/>
              <a:gd name="connsiteY2" fmla="*/ 248566 h 715291"/>
              <a:gd name="connsiteX3" fmla="*/ 1114425 w 2533650"/>
              <a:gd name="connsiteY3" fmla="*/ 172366 h 715291"/>
              <a:gd name="connsiteX4" fmla="*/ 1209675 w 2533650"/>
              <a:gd name="connsiteY4" fmla="*/ 162841 h 715291"/>
              <a:gd name="connsiteX5" fmla="*/ 1447800 w 2533650"/>
              <a:gd name="connsiteY5" fmla="*/ 86641 h 715291"/>
              <a:gd name="connsiteX6" fmla="*/ 1685925 w 2533650"/>
              <a:gd name="connsiteY6" fmla="*/ 29491 h 715291"/>
              <a:gd name="connsiteX7" fmla="*/ 1952625 w 2533650"/>
              <a:gd name="connsiteY7" fmla="*/ 10441 h 715291"/>
              <a:gd name="connsiteX8" fmla="*/ 2228850 w 2533650"/>
              <a:gd name="connsiteY8" fmla="*/ 916 h 715291"/>
              <a:gd name="connsiteX9" fmla="*/ 2533650 w 2533650"/>
              <a:gd name="connsiteY9" fmla="*/ 916 h 715291"/>
              <a:gd name="connsiteX0" fmla="*/ 0 w 2533650"/>
              <a:gd name="connsiteY0" fmla="*/ 715291 h 715291"/>
              <a:gd name="connsiteX1" fmla="*/ 457200 w 2533650"/>
              <a:gd name="connsiteY1" fmla="*/ 496216 h 715291"/>
              <a:gd name="connsiteX2" fmla="*/ 923925 w 2533650"/>
              <a:gd name="connsiteY2" fmla="*/ 248566 h 715291"/>
              <a:gd name="connsiteX3" fmla="*/ 1114425 w 2533650"/>
              <a:gd name="connsiteY3" fmla="*/ 172366 h 715291"/>
              <a:gd name="connsiteX4" fmla="*/ 1212056 w 2533650"/>
              <a:gd name="connsiteY4" fmla="*/ 143791 h 715291"/>
              <a:gd name="connsiteX5" fmla="*/ 1447800 w 2533650"/>
              <a:gd name="connsiteY5" fmla="*/ 86641 h 715291"/>
              <a:gd name="connsiteX6" fmla="*/ 1685925 w 2533650"/>
              <a:gd name="connsiteY6" fmla="*/ 29491 h 715291"/>
              <a:gd name="connsiteX7" fmla="*/ 1952625 w 2533650"/>
              <a:gd name="connsiteY7" fmla="*/ 10441 h 715291"/>
              <a:gd name="connsiteX8" fmla="*/ 2228850 w 2533650"/>
              <a:gd name="connsiteY8" fmla="*/ 916 h 715291"/>
              <a:gd name="connsiteX9" fmla="*/ 2533650 w 2533650"/>
              <a:gd name="connsiteY9" fmla="*/ 916 h 715291"/>
              <a:gd name="connsiteX0" fmla="*/ 0 w 2533650"/>
              <a:gd name="connsiteY0" fmla="*/ 715291 h 715291"/>
              <a:gd name="connsiteX1" fmla="*/ 457200 w 2533650"/>
              <a:gd name="connsiteY1" fmla="*/ 496216 h 715291"/>
              <a:gd name="connsiteX2" fmla="*/ 923925 w 2533650"/>
              <a:gd name="connsiteY2" fmla="*/ 248566 h 715291"/>
              <a:gd name="connsiteX3" fmla="*/ 1114425 w 2533650"/>
              <a:gd name="connsiteY3" fmla="*/ 172366 h 715291"/>
              <a:gd name="connsiteX4" fmla="*/ 1212056 w 2533650"/>
              <a:gd name="connsiteY4" fmla="*/ 143791 h 715291"/>
              <a:gd name="connsiteX5" fmla="*/ 1440656 w 2533650"/>
              <a:gd name="connsiteY5" fmla="*/ 81879 h 715291"/>
              <a:gd name="connsiteX6" fmla="*/ 1685925 w 2533650"/>
              <a:gd name="connsiteY6" fmla="*/ 29491 h 715291"/>
              <a:gd name="connsiteX7" fmla="*/ 1952625 w 2533650"/>
              <a:gd name="connsiteY7" fmla="*/ 10441 h 715291"/>
              <a:gd name="connsiteX8" fmla="*/ 2228850 w 2533650"/>
              <a:gd name="connsiteY8" fmla="*/ 916 h 715291"/>
              <a:gd name="connsiteX9" fmla="*/ 2533650 w 2533650"/>
              <a:gd name="connsiteY9" fmla="*/ 916 h 715291"/>
              <a:gd name="connsiteX0" fmla="*/ 0 w 2533650"/>
              <a:gd name="connsiteY0" fmla="*/ 715291 h 715291"/>
              <a:gd name="connsiteX1" fmla="*/ 457200 w 2533650"/>
              <a:gd name="connsiteY1" fmla="*/ 496216 h 715291"/>
              <a:gd name="connsiteX2" fmla="*/ 923925 w 2533650"/>
              <a:gd name="connsiteY2" fmla="*/ 248566 h 715291"/>
              <a:gd name="connsiteX3" fmla="*/ 1062038 w 2533650"/>
              <a:gd name="connsiteY3" fmla="*/ 189034 h 715291"/>
              <a:gd name="connsiteX4" fmla="*/ 1212056 w 2533650"/>
              <a:gd name="connsiteY4" fmla="*/ 143791 h 715291"/>
              <a:gd name="connsiteX5" fmla="*/ 1440656 w 2533650"/>
              <a:gd name="connsiteY5" fmla="*/ 81879 h 715291"/>
              <a:gd name="connsiteX6" fmla="*/ 1685925 w 2533650"/>
              <a:gd name="connsiteY6" fmla="*/ 29491 h 715291"/>
              <a:gd name="connsiteX7" fmla="*/ 1952625 w 2533650"/>
              <a:gd name="connsiteY7" fmla="*/ 10441 h 715291"/>
              <a:gd name="connsiteX8" fmla="*/ 2228850 w 2533650"/>
              <a:gd name="connsiteY8" fmla="*/ 916 h 715291"/>
              <a:gd name="connsiteX9" fmla="*/ 2533650 w 2533650"/>
              <a:gd name="connsiteY9" fmla="*/ 916 h 715291"/>
              <a:gd name="connsiteX0" fmla="*/ 0 w 2533650"/>
              <a:gd name="connsiteY0" fmla="*/ 715291 h 715291"/>
              <a:gd name="connsiteX1" fmla="*/ 457200 w 2533650"/>
              <a:gd name="connsiteY1" fmla="*/ 496216 h 715291"/>
              <a:gd name="connsiteX2" fmla="*/ 923925 w 2533650"/>
              <a:gd name="connsiteY2" fmla="*/ 248566 h 715291"/>
              <a:gd name="connsiteX3" fmla="*/ 1062038 w 2533650"/>
              <a:gd name="connsiteY3" fmla="*/ 189034 h 715291"/>
              <a:gd name="connsiteX4" fmla="*/ 1212056 w 2533650"/>
              <a:gd name="connsiteY4" fmla="*/ 143791 h 715291"/>
              <a:gd name="connsiteX5" fmla="*/ 1440656 w 2533650"/>
              <a:gd name="connsiteY5" fmla="*/ 81879 h 715291"/>
              <a:gd name="connsiteX6" fmla="*/ 1685925 w 2533650"/>
              <a:gd name="connsiteY6" fmla="*/ 29491 h 715291"/>
              <a:gd name="connsiteX7" fmla="*/ 1952625 w 2533650"/>
              <a:gd name="connsiteY7" fmla="*/ 10441 h 715291"/>
              <a:gd name="connsiteX8" fmla="*/ 2228850 w 2533650"/>
              <a:gd name="connsiteY8" fmla="*/ 916 h 715291"/>
              <a:gd name="connsiteX9" fmla="*/ 2533650 w 2533650"/>
              <a:gd name="connsiteY9" fmla="*/ 916 h 715291"/>
              <a:gd name="connsiteX0" fmla="*/ 0 w 2533650"/>
              <a:gd name="connsiteY0" fmla="*/ 715291 h 715291"/>
              <a:gd name="connsiteX1" fmla="*/ 457200 w 2533650"/>
              <a:gd name="connsiteY1" fmla="*/ 496216 h 715291"/>
              <a:gd name="connsiteX2" fmla="*/ 923925 w 2533650"/>
              <a:gd name="connsiteY2" fmla="*/ 248566 h 715291"/>
              <a:gd name="connsiteX3" fmla="*/ 1062038 w 2533650"/>
              <a:gd name="connsiteY3" fmla="*/ 189034 h 715291"/>
              <a:gd name="connsiteX4" fmla="*/ 1212056 w 2533650"/>
              <a:gd name="connsiteY4" fmla="*/ 143791 h 715291"/>
              <a:gd name="connsiteX5" fmla="*/ 1440656 w 2533650"/>
              <a:gd name="connsiteY5" fmla="*/ 81879 h 715291"/>
              <a:gd name="connsiteX6" fmla="*/ 1685925 w 2533650"/>
              <a:gd name="connsiteY6" fmla="*/ 29491 h 715291"/>
              <a:gd name="connsiteX7" fmla="*/ 1952625 w 2533650"/>
              <a:gd name="connsiteY7" fmla="*/ 10441 h 715291"/>
              <a:gd name="connsiteX8" fmla="*/ 2228850 w 2533650"/>
              <a:gd name="connsiteY8" fmla="*/ 916 h 715291"/>
              <a:gd name="connsiteX9" fmla="*/ 2533650 w 2533650"/>
              <a:gd name="connsiteY9" fmla="*/ 916 h 715291"/>
              <a:gd name="connsiteX0" fmla="*/ 0 w 2533650"/>
              <a:gd name="connsiteY0" fmla="*/ 715291 h 715291"/>
              <a:gd name="connsiteX1" fmla="*/ 457200 w 2533650"/>
              <a:gd name="connsiteY1" fmla="*/ 496216 h 715291"/>
              <a:gd name="connsiteX2" fmla="*/ 923925 w 2533650"/>
              <a:gd name="connsiteY2" fmla="*/ 248566 h 715291"/>
              <a:gd name="connsiteX3" fmla="*/ 1062038 w 2533650"/>
              <a:gd name="connsiteY3" fmla="*/ 189034 h 715291"/>
              <a:gd name="connsiteX4" fmla="*/ 1212056 w 2533650"/>
              <a:gd name="connsiteY4" fmla="*/ 143791 h 715291"/>
              <a:gd name="connsiteX5" fmla="*/ 1440656 w 2533650"/>
              <a:gd name="connsiteY5" fmla="*/ 81879 h 715291"/>
              <a:gd name="connsiteX6" fmla="*/ 1685925 w 2533650"/>
              <a:gd name="connsiteY6" fmla="*/ 29491 h 715291"/>
              <a:gd name="connsiteX7" fmla="*/ 1952625 w 2533650"/>
              <a:gd name="connsiteY7" fmla="*/ 10441 h 715291"/>
              <a:gd name="connsiteX8" fmla="*/ 2228850 w 2533650"/>
              <a:gd name="connsiteY8" fmla="*/ 916 h 715291"/>
              <a:gd name="connsiteX9" fmla="*/ 2533650 w 2533650"/>
              <a:gd name="connsiteY9" fmla="*/ 916 h 715291"/>
              <a:gd name="connsiteX0" fmla="*/ 0 w 2533650"/>
              <a:gd name="connsiteY0" fmla="*/ 715291 h 715291"/>
              <a:gd name="connsiteX1" fmla="*/ 457200 w 2533650"/>
              <a:gd name="connsiteY1" fmla="*/ 496216 h 715291"/>
              <a:gd name="connsiteX2" fmla="*/ 923925 w 2533650"/>
              <a:gd name="connsiteY2" fmla="*/ 248566 h 715291"/>
              <a:gd name="connsiteX3" fmla="*/ 1062038 w 2533650"/>
              <a:gd name="connsiteY3" fmla="*/ 189034 h 715291"/>
              <a:gd name="connsiteX4" fmla="*/ 1212056 w 2533650"/>
              <a:gd name="connsiteY4" fmla="*/ 143791 h 715291"/>
              <a:gd name="connsiteX5" fmla="*/ 1440656 w 2533650"/>
              <a:gd name="connsiteY5" fmla="*/ 81879 h 715291"/>
              <a:gd name="connsiteX6" fmla="*/ 1685925 w 2533650"/>
              <a:gd name="connsiteY6" fmla="*/ 29491 h 715291"/>
              <a:gd name="connsiteX7" fmla="*/ 1952625 w 2533650"/>
              <a:gd name="connsiteY7" fmla="*/ 10441 h 715291"/>
              <a:gd name="connsiteX8" fmla="*/ 2228850 w 2533650"/>
              <a:gd name="connsiteY8" fmla="*/ 916 h 715291"/>
              <a:gd name="connsiteX9" fmla="*/ 2533650 w 2533650"/>
              <a:gd name="connsiteY9" fmla="*/ 916 h 715291"/>
              <a:gd name="connsiteX0" fmla="*/ 0 w 2533650"/>
              <a:gd name="connsiteY0" fmla="*/ 715291 h 715291"/>
              <a:gd name="connsiteX1" fmla="*/ 457200 w 2533650"/>
              <a:gd name="connsiteY1" fmla="*/ 496216 h 715291"/>
              <a:gd name="connsiteX2" fmla="*/ 923925 w 2533650"/>
              <a:gd name="connsiteY2" fmla="*/ 248566 h 715291"/>
              <a:gd name="connsiteX3" fmla="*/ 1052513 w 2533650"/>
              <a:gd name="connsiteY3" fmla="*/ 191415 h 715291"/>
              <a:gd name="connsiteX4" fmla="*/ 1212056 w 2533650"/>
              <a:gd name="connsiteY4" fmla="*/ 143791 h 715291"/>
              <a:gd name="connsiteX5" fmla="*/ 1440656 w 2533650"/>
              <a:gd name="connsiteY5" fmla="*/ 81879 h 715291"/>
              <a:gd name="connsiteX6" fmla="*/ 1685925 w 2533650"/>
              <a:gd name="connsiteY6" fmla="*/ 29491 h 715291"/>
              <a:gd name="connsiteX7" fmla="*/ 1952625 w 2533650"/>
              <a:gd name="connsiteY7" fmla="*/ 10441 h 715291"/>
              <a:gd name="connsiteX8" fmla="*/ 2228850 w 2533650"/>
              <a:gd name="connsiteY8" fmla="*/ 916 h 715291"/>
              <a:gd name="connsiteX9" fmla="*/ 2533650 w 2533650"/>
              <a:gd name="connsiteY9" fmla="*/ 916 h 715291"/>
              <a:gd name="connsiteX0" fmla="*/ 0 w 2533650"/>
              <a:gd name="connsiteY0" fmla="*/ 715291 h 715291"/>
              <a:gd name="connsiteX1" fmla="*/ 457200 w 2533650"/>
              <a:gd name="connsiteY1" fmla="*/ 496216 h 715291"/>
              <a:gd name="connsiteX2" fmla="*/ 923925 w 2533650"/>
              <a:gd name="connsiteY2" fmla="*/ 248566 h 715291"/>
              <a:gd name="connsiteX3" fmla="*/ 1083469 w 2533650"/>
              <a:gd name="connsiteY3" fmla="*/ 181890 h 715291"/>
              <a:gd name="connsiteX4" fmla="*/ 1212056 w 2533650"/>
              <a:gd name="connsiteY4" fmla="*/ 143791 h 715291"/>
              <a:gd name="connsiteX5" fmla="*/ 1440656 w 2533650"/>
              <a:gd name="connsiteY5" fmla="*/ 81879 h 715291"/>
              <a:gd name="connsiteX6" fmla="*/ 1685925 w 2533650"/>
              <a:gd name="connsiteY6" fmla="*/ 29491 h 715291"/>
              <a:gd name="connsiteX7" fmla="*/ 1952625 w 2533650"/>
              <a:gd name="connsiteY7" fmla="*/ 10441 h 715291"/>
              <a:gd name="connsiteX8" fmla="*/ 2228850 w 2533650"/>
              <a:gd name="connsiteY8" fmla="*/ 916 h 715291"/>
              <a:gd name="connsiteX9" fmla="*/ 2533650 w 2533650"/>
              <a:gd name="connsiteY9" fmla="*/ 916 h 71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3650" h="715291">
                <a:moveTo>
                  <a:pt x="0" y="715291"/>
                </a:moveTo>
                <a:cubicBezTo>
                  <a:pt x="151606" y="644647"/>
                  <a:pt x="303213" y="574003"/>
                  <a:pt x="457200" y="496216"/>
                </a:cubicBezTo>
                <a:cubicBezTo>
                  <a:pt x="611187" y="418429"/>
                  <a:pt x="819547" y="300954"/>
                  <a:pt x="923925" y="248566"/>
                </a:cubicBezTo>
                <a:cubicBezTo>
                  <a:pt x="1028303" y="196178"/>
                  <a:pt x="1037828" y="196970"/>
                  <a:pt x="1083469" y="181890"/>
                </a:cubicBezTo>
                <a:cubicBezTo>
                  <a:pt x="1129110" y="166810"/>
                  <a:pt x="1152525" y="160459"/>
                  <a:pt x="1212056" y="143791"/>
                </a:cubicBezTo>
                <a:cubicBezTo>
                  <a:pt x="1271587" y="127123"/>
                  <a:pt x="1361678" y="100929"/>
                  <a:pt x="1440656" y="81879"/>
                </a:cubicBezTo>
                <a:cubicBezTo>
                  <a:pt x="1519634" y="62829"/>
                  <a:pt x="1600597" y="41397"/>
                  <a:pt x="1685925" y="29491"/>
                </a:cubicBezTo>
                <a:cubicBezTo>
                  <a:pt x="1771253" y="17585"/>
                  <a:pt x="1862138" y="15203"/>
                  <a:pt x="1952625" y="10441"/>
                </a:cubicBezTo>
                <a:cubicBezTo>
                  <a:pt x="2043112" y="5679"/>
                  <a:pt x="2132013" y="2503"/>
                  <a:pt x="2228850" y="916"/>
                </a:cubicBezTo>
                <a:cubicBezTo>
                  <a:pt x="2325687" y="-671"/>
                  <a:pt x="2429668" y="122"/>
                  <a:pt x="2533650" y="916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858286" y="906893"/>
            <a:ext cx="1201338" cy="975484"/>
          </a:xfrm>
          <a:custGeom>
            <a:avLst/>
            <a:gdLst>
              <a:gd name="connsiteX0" fmla="*/ 0 w 1371600"/>
              <a:gd name="connsiteY0" fmla="*/ 0 h 867033"/>
              <a:gd name="connsiteX1" fmla="*/ 114300 w 1371600"/>
              <a:gd name="connsiteY1" fmla="*/ 161925 h 867033"/>
              <a:gd name="connsiteX2" fmla="*/ 161925 w 1371600"/>
              <a:gd name="connsiteY2" fmla="*/ 285750 h 867033"/>
              <a:gd name="connsiteX3" fmla="*/ 257175 w 1371600"/>
              <a:gd name="connsiteY3" fmla="*/ 400050 h 867033"/>
              <a:gd name="connsiteX4" fmla="*/ 323850 w 1371600"/>
              <a:gd name="connsiteY4" fmla="*/ 495300 h 867033"/>
              <a:gd name="connsiteX5" fmla="*/ 381000 w 1371600"/>
              <a:gd name="connsiteY5" fmla="*/ 552450 h 867033"/>
              <a:gd name="connsiteX6" fmla="*/ 457200 w 1371600"/>
              <a:gd name="connsiteY6" fmla="*/ 600075 h 867033"/>
              <a:gd name="connsiteX7" fmla="*/ 542925 w 1371600"/>
              <a:gd name="connsiteY7" fmla="*/ 676275 h 867033"/>
              <a:gd name="connsiteX8" fmla="*/ 714375 w 1371600"/>
              <a:gd name="connsiteY8" fmla="*/ 762000 h 867033"/>
              <a:gd name="connsiteX9" fmla="*/ 923925 w 1371600"/>
              <a:gd name="connsiteY9" fmla="*/ 809625 h 867033"/>
              <a:gd name="connsiteX10" fmla="*/ 1095375 w 1371600"/>
              <a:gd name="connsiteY10" fmla="*/ 838200 h 867033"/>
              <a:gd name="connsiteX11" fmla="*/ 1219200 w 1371600"/>
              <a:gd name="connsiteY11" fmla="*/ 838200 h 867033"/>
              <a:gd name="connsiteX12" fmla="*/ 1371600 w 1371600"/>
              <a:gd name="connsiteY12" fmla="*/ 866775 h 867033"/>
              <a:gd name="connsiteX0" fmla="*/ 0 w 1371600"/>
              <a:gd name="connsiteY0" fmla="*/ 0 h 867033"/>
              <a:gd name="connsiteX1" fmla="*/ 104775 w 1371600"/>
              <a:gd name="connsiteY1" fmla="*/ 171450 h 867033"/>
              <a:gd name="connsiteX2" fmla="*/ 161925 w 1371600"/>
              <a:gd name="connsiteY2" fmla="*/ 285750 h 867033"/>
              <a:gd name="connsiteX3" fmla="*/ 257175 w 1371600"/>
              <a:gd name="connsiteY3" fmla="*/ 400050 h 867033"/>
              <a:gd name="connsiteX4" fmla="*/ 323850 w 1371600"/>
              <a:gd name="connsiteY4" fmla="*/ 495300 h 867033"/>
              <a:gd name="connsiteX5" fmla="*/ 381000 w 1371600"/>
              <a:gd name="connsiteY5" fmla="*/ 552450 h 867033"/>
              <a:gd name="connsiteX6" fmla="*/ 457200 w 1371600"/>
              <a:gd name="connsiteY6" fmla="*/ 600075 h 867033"/>
              <a:gd name="connsiteX7" fmla="*/ 542925 w 1371600"/>
              <a:gd name="connsiteY7" fmla="*/ 676275 h 867033"/>
              <a:gd name="connsiteX8" fmla="*/ 714375 w 1371600"/>
              <a:gd name="connsiteY8" fmla="*/ 762000 h 867033"/>
              <a:gd name="connsiteX9" fmla="*/ 923925 w 1371600"/>
              <a:gd name="connsiteY9" fmla="*/ 809625 h 867033"/>
              <a:gd name="connsiteX10" fmla="*/ 1095375 w 1371600"/>
              <a:gd name="connsiteY10" fmla="*/ 838200 h 867033"/>
              <a:gd name="connsiteX11" fmla="*/ 1219200 w 1371600"/>
              <a:gd name="connsiteY11" fmla="*/ 838200 h 867033"/>
              <a:gd name="connsiteX12" fmla="*/ 1371600 w 1371600"/>
              <a:gd name="connsiteY12" fmla="*/ 866775 h 867033"/>
              <a:gd name="connsiteX0" fmla="*/ 0 w 1371600"/>
              <a:gd name="connsiteY0" fmla="*/ 0 h 867033"/>
              <a:gd name="connsiteX1" fmla="*/ 104775 w 1371600"/>
              <a:gd name="connsiteY1" fmla="*/ 171450 h 867033"/>
              <a:gd name="connsiteX2" fmla="*/ 161925 w 1371600"/>
              <a:gd name="connsiteY2" fmla="*/ 285750 h 867033"/>
              <a:gd name="connsiteX3" fmla="*/ 257175 w 1371600"/>
              <a:gd name="connsiteY3" fmla="*/ 400050 h 867033"/>
              <a:gd name="connsiteX4" fmla="*/ 323850 w 1371600"/>
              <a:gd name="connsiteY4" fmla="*/ 495300 h 867033"/>
              <a:gd name="connsiteX5" fmla="*/ 381000 w 1371600"/>
              <a:gd name="connsiteY5" fmla="*/ 552450 h 867033"/>
              <a:gd name="connsiteX6" fmla="*/ 457200 w 1371600"/>
              <a:gd name="connsiteY6" fmla="*/ 600075 h 867033"/>
              <a:gd name="connsiteX7" fmla="*/ 542925 w 1371600"/>
              <a:gd name="connsiteY7" fmla="*/ 676275 h 867033"/>
              <a:gd name="connsiteX8" fmla="*/ 714375 w 1371600"/>
              <a:gd name="connsiteY8" fmla="*/ 762000 h 867033"/>
              <a:gd name="connsiteX9" fmla="*/ 923925 w 1371600"/>
              <a:gd name="connsiteY9" fmla="*/ 809625 h 867033"/>
              <a:gd name="connsiteX10" fmla="*/ 1095375 w 1371600"/>
              <a:gd name="connsiteY10" fmla="*/ 838200 h 867033"/>
              <a:gd name="connsiteX11" fmla="*/ 1219200 w 1371600"/>
              <a:gd name="connsiteY11" fmla="*/ 838200 h 867033"/>
              <a:gd name="connsiteX12" fmla="*/ 1371600 w 1371600"/>
              <a:gd name="connsiteY12" fmla="*/ 866775 h 867033"/>
              <a:gd name="connsiteX0" fmla="*/ 0 w 1371600"/>
              <a:gd name="connsiteY0" fmla="*/ 0 h 867033"/>
              <a:gd name="connsiteX1" fmla="*/ 104775 w 1371600"/>
              <a:gd name="connsiteY1" fmla="*/ 171450 h 867033"/>
              <a:gd name="connsiteX2" fmla="*/ 161925 w 1371600"/>
              <a:gd name="connsiteY2" fmla="*/ 285750 h 867033"/>
              <a:gd name="connsiteX3" fmla="*/ 250031 w 1371600"/>
              <a:gd name="connsiteY3" fmla="*/ 409575 h 867033"/>
              <a:gd name="connsiteX4" fmla="*/ 323850 w 1371600"/>
              <a:gd name="connsiteY4" fmla="*/ 495300 h 867033"/>
              <a:gd name="connsiteX5" fmla="*/ 381000 w 1371600"/>
              <a:gd name="connsiteY5" fmla="*/ 552450 h 867033"/>
              <a:gd name="connsiteX6" fmla="*/ 457200 w 1371600"/>
              <a:gd name="connsiteY6" fmla="*/ 600075 h 867033"/>
              <a:gd name="connsiteX7" fmla="*/ 542925 w 1371600"/>
              <a:gd name="connsiteY7" fmla="*/ 676275 h 867033"/>
              <a:gd name="connsiteX8" fmla="*/ 714375 w 1371600"/>
              <a:gd name="connsiteY8" fmla="*/ 762000 h 867033"/>
              <a:gd name="connsiteX9" fmla="*/ 923925 w 1371600"/>
              <a:gd name="connsiteY9" fmla="*/ 809625 h 867033"/>
              <a:gd name="connsiteX10" fmla="*/ 1095375 w 1371600"/>
              <a:gd name="connsiteY10" fmla="*/ 838200 h 867033"/>
              <a:gd name="connsiteX11" fmla="*/ 1219200 w 1371600"/>
              <a:gd name="connsiteY11" fmla="*/ 838200 h 867033"/>
              <a:gd name="connsiteX12" fmla="*/ 1371600 w 1371600"/>
              <a:gd name="connsiteY12" fmla="*/ 866775 h 867033"/>
              <a:gd name="connsiteX0" fmla="*/ 0 w 1371600"/>
              <a:gd name="connsiteY0" fmla="*/ 0 h 867033"/>
              <a:gd name="connsiteX1" fmla="*/ 104775 w 1371600"/>
              <a:gd name="connsiteY1" fmla="*/ 171450 h 867033"/>
              <a:gd name="connsiteX2" fmla="*/ 161925 w 1371600"/>
              <a:gd name="connsiteY2" fmla="*/ 285750 h 867033"/>
              <a:gd name="connsiteX3" fmla="*/ 250031 w 1371600"/>
              <a:gd name="connsiteY3" fmla="*/ 409575 h 867033"/>
              <a:gd name="connsiteX4" fmla="*/ 323850 w 1371600"/>
              <a:gd name="connsiteY4" fmla="*/ 495300 h 867033"/>
              <a:gd name="connsiteX5" fmla="*/ 381000 w 1371600"/>
              <a:gd name="connsiteY5" fmla="*/ 552450 h 867033"/>
              <a:gd name="connsiteX6" fmla="*/ 457200 w 1371600"/>
              <a:gd name="connsiteY6" fmla="*/ 600075 h 867033"/>
              <a:gd name="connsiteX7" fmla="*/ 542925 w 1371600"/>
              <a:gd name="connsiteY7" fmla="*/ 676275 h 867033"/>
              <a:gd name="connsiteX8" fmla="*/ 714375 w 1371600"/>
              <a:gd name="connsiteY8" fmla="*/ 762000 h 867033"/>
              <a:gd name="connsiteX9" fmla="*/ 923925 w 1371600"/>
              <a:gd name="connsiteY9" fmla="*/ 809625 h 867033"/>
              <a:gd name="connsiteX10" fmla="*/ 1095375 w 1371600"/>
              <a:gd name="connsiteY10" fmla="*/ 838200 h 867033"/>
              <a:gd name="connsiteX11" fmla="*/ 1219200 w 1371600"/>
              <a:gd name="connsiteY11" fmla="*/ 838200 h 867033"/>
              <a:gd name="connsiteX12" fmla="*/ 1371600 w 1371600"/>
              <a:gd name="connsiteY12" fmla="*/ 866775 h 867033"/>
              <a:gd name="connsiteX0" fmla="*/ 0 w 1371600"/>
              <a:gd name="connsiteY0" fmla="*/ 0 h 867033"/>
              <a:gd name="connsiteX1" fmla="*/ 92868 w 1371600"/>
              <a:gd name="connsiteY1" fmla="*/ 171450 h 867033"/>
              <a:gd name="connsiteX2" fmla="*/ 161925 w 1371600"/>
              <a:gd name="connsiteY2" fmla="*/ 285750 h 867033"/>
              <a:gd name="connsiteX3" fmla="*/ 250031 w 1371600"/>
              <a:gd name="connsiteY3" fmla="*/ 409575 h 867033"/>
              <a:gd name="connsiteX4" fmla="*/ 323850 w 1371600"/>
              <a:gd name="connsiteY4" fmla="*/ 495300 h 867033"/>
              <a:gd name="connsiteX5" fmla="*/ 381000 w 1371600"/>
              <a:gd name="connsiteY5" fmla="*/ 552450 h 867033"/>
              <a:gd name="connsiteX6" fmla="*/ 457200 w 1371600"/>
              <a:gd name="connsiteY6" fmla="*/ 600075 h 867033"/>
              <a:gd name="connsiteX7" fmla="*/ 542925 w 1371600"/>
              <a:gd name="connsiteY7" fmla="*/ 676275 h 867033"/>
              <a:gd name="connsiteX8" fmla="*/ 714375 w 1371600"/>
              <a:gd name="connsiteY8" fmla="*/ 762000 h 867033"/>
              <a:gd name="connsiteX9" fmla="*/ 923925 w 1371600"/>
              <a:gd name="connsiteY9" fmla="*/ 809625 h 867033"/>
              <a:gd name="connsiteX10" fmla="*/ 1095375 w 1371600"/>
              <a:gd name="connsiteY10" fmla="*/ 838200 h 867033"/>
              <a:gd name="connsiteX11" fmla="*/ 1219200 w 1371600"/>
              <a:gd name="connsiteY11" fmla="*/ 838200 h 867033"/>
              <a:gd name="connsiteX12" fmla="*/ 1371600 w 1371600"/>
              <a:gd name="connsiteY12" fmla="*/ 866775 h 867033"/>
              <a:gd name="connsiteX0" fmla="*/ 0 w 1371600"/>
              <a:gd name="connsiteY0" fmla="*/ 0 h 867033"/>
              <a:gd name="connsiteX1" fmla="*/ 92868 w 1371600"/>
              <a:gd name="connsiteY1" fmla="*/ 171450 h 867033"/>
              <a:gd name="connsiteX2" fmla="*/ 161925 w 1371600"/>
              <a:gd name="connsiteY2" fmla="*/ 285750 h 867033"/>
              <a:gd name="connsiteX3" fmla="*/ 250031 w 1371600"/>
              <a:gd name="connsiteY3" fmla="*/ 409575 h 867033"/>
              <a:gd name="connsiteX4" fmla="*/ 323850 w 1371600"/>
              <a:gd name="connsiteY4" fmla="*/ 495300 h 867033"/>
              <a:gd name="connsiteX5" fmla="*/ 381000 w 1371600"/>
              <a:gd name="connsiteY5" fmla="*/ 552450 h 867033"/>
              <a:gd name="connsiteX6" fmla="*/ 457200 w 1371600"/>
              <a:gd name="connsiteY6" fmla="*/ 600075 h 867033"/>
              <a:gd name="connsiteX7" fmla="*/ 542925 w 1371600"/>
              <a:gd name="connsiteY7" fmla="*/ 676275 h 867033"/>
              <a:gd name="connsiteX8" fmla="*/ 714375 w 1371600"/>
              <a:gd name="connsiteY8" fmla="*/ 762000 h 867033"/>
              <a:gd name="connsiteX9" fmla="*/ 923925 w 1371600"/>
              <a:gd name="connsiteY9" fmla="*/ 809625 h 867033"/>
              <a:gd name="connsiteX10" fmla="*/ 1095375 w 1371600"/>
              <a:gd name="connsiteY10" fmla="*/ 838200 h 867033"/>
              <a:gd name="connsiteX11" fmla="*/ 1219200 w 1371600"/>
              <a:gd name="connsiteY11" fmla="*/ 838200 h 867033"/>
              <a:gd name="connsiteX12" fmla="*/ 1371600 w 1371600"/>
              <a:gd name="connsiteY12" fmla="*/ 866775 h 867033"/>
              <a:gd name="connsiteX0" fmla="*/ 0 w 1371600"/>
              <a:gd name="connsiteY0" fmla="*/ 0 h 867033"/>
              <a:gd name="connsiteX1" fmla="*/ 92868 w 1371600"/>
              <a:gd name="connsiteY1" fmla="*/ 171450 h 867033"/>
              <a:gd name="connsiteX2" fmla="*/ 161925 w 1371600"/>
              <a:gd name="connsiteY2" fmla="*/ 285750 h 867033"/>
              <a:gd name="connsiteX3" fmla="*/ 250031 w 1371600"/>
              <a:gd name="connsiteY3" fmla="*/ 409575 h 867033"/>
              <a:gd name="connsiteX4" fmla="*/ 323850 w 1371600"/>
              <a:gd name="connsiteY4" fmla="*/ 495300 h 867033"/>
              <a:gd name="connsiteX5" fmla="*/ 381000 w 1371600"/>
              <a:gd name="connsiteY5" fmla="*/ 552450 h 867033"/>
              <a:gd name="connsiteX6" fmla="*/ 457200 w 1371600"/>
              <a:gd name="connsiteY6" fmla="*/ 600075 h 867033"/>
              <a:gd name="connsiteX7" fmla="*/ 542925 w 1371600"/>
              <a:gd name="connsiteY7" fmla="*/ 676275 h 867033"/>
              <a:gd name="connsiteX8" fmla="*/ 714375 w 1371600"/>
              <a:gd name="connsiteY8" fmla="*/ 762000 h 867033"/>
              <a:gd name="connsiteX9" fmla="*/ 923925 w 1371600"/>
              <a:gd name="connsiteY9" fmla="*/ 809625 h 867033"/>
              <a:gd name="connsiteX10" fmla="*/ 1095375 w 1371600"/>
              <a:gd name="connsiteY10" fmla="*/ 838200 h 867033"/>
              <a:gd name="connsiteX11" fmla="*/ 1219200 w 1371600"/>
              <a:gd name="connsiteY11" fmla="*/ 838200 h 867033"/>
              <a:gd name="connsiteX12" fmla="*/ 1371600 w 1371600"/>
              <a:gd name="connsiteY12" fmla="*/ 866775 h 867033"/>
              <a:gd name="connsiteX0" fmla="*/ 0 w 1371600"/>
              <a:gd name="connsiteY0" fmla="*/ 0 h 867033"/>
              <a:gd name="connsiteX1" fmla="*/ 92868 w 1371600"/>
              <a:gd name="connsiteY1" fmla="*/ 171450 h 867033"/>
              <a:gd name="connsiteX2" fmla="*/ 161925 w 1371600"/>
              <a:gd name="connsiteY2" fmla="*/ 285750 h 867033"/>
              <a:gd name="connsiteX3" fmla="*/ 250031 w 1371600"/>
              <a:gd name="connsiteY3" fmla="*/ 409575 h 867033"/>
              <a:gd name="connsiteX4" fmla="*/ 323850 w 1371600"/>
              <a:gd name="connsiteY4" fmla="*/ 495300 h 867033"/>
              <a:gd name="connsiteX5" fmla="*/ 381000 w 1371600"/>
              <a:gd name="connsiteY5" fmla="*/ 552450 h 867033"/>
              <a:gd name="connsiteX6" fmla="*/ 442912 w 1371600"/>
              <a:gd name="connsiteY6" fmla="*/ 602456 h 867033"/>
              <a:gd name="connsiteX7" fmla="*/ 542925 w 1371600"/>
              <a:gd name="connsiteY7" fmla="*/ 676275 h 867033"/>
              <a:gd name="connsiteX8" fmla="*/ 714375 w 1371600"/>
              <a:gd name="connsiteY8" fmla="*/ 762000 h 867033"/>
              <a:gd name="connsiteX9" fmla="*/ 923925 w 1371600"/>
              <a:gd name="connsiteY9" fmla="*/ 809625 h 867033"/>
              <a:gd name="connsiteX10" fmla="*/ 1095375 w 1371600"/>
              <a:gd name="connsiteY10" fmla="*/ 838200 h 867033"/>
              <a:gd name="connsiteX11" fmla="*/ 1219200 w 1371600"/>
              <a:gd name="connsiteY11" fmla="*/ 838200 h 867033"/>
              <a:gd name="connsiteX12" fmla="*/ 1371600 w 1371600"/>
              <a:gd name="connsiteY12" fmla="*/ 866775 h 867033"/>
              <a:gd name="connsiteX0" fmla="*/ 0 w 1371600"/>
              <a:gd name="connsiteY0" fmla="*/ 0 h 867158"/>
              <a:gd name="connsiteX1" fmla="*/ 92868 w 1371600"/>
              <a:gd name="connsiteY1" fmla="*/ 171450 h 867158"/>
              <a:gd name="connsiteX2" fmla="*/ 161925 w 1371600"/>
              <a:gd name="connsiteY2" fmla="*/ 285750 h 867158"/>
              <a:gd name="connsiteX3" fmla="*/ 250031 w 1371600"/>
              <a:gd name="connsiteY3" fmla="*/ 409575 h 867158"/>
              <a:gd name="connsiteX4" fmla="*/ 323850 w 1371600"/>
              <a:gd name="connsiteY4" fmla="*/ 495300 h 867158"/>
              <a:gd name="connsiteX5" fmla="*/ 381000 w 1371600"/>
              <a:gd name="connsiteY5" fmla="*/ 552450 h 867158"/>
              <a:gd name="connsiteX6" fmla="*/ 442912 w 1371600"/>
              <a:gd name="connsiteY6" fmla="*/ 602456 h 867158"/>
              <a:gd name="connsiteX7" fmla="*/ 542925 w 1371600"/>
              <a:gd name="connsiteY7" fmla="*/ 676275 h 867158"/>
              <a:gd name="connsiteX8" fmla="*/ 714375 w 1371600"/>
              <a:gd name="connsiteY8" fmla="*/ 762000 h 867158"/>
              <a:gd name="connsiteX9" fmla="*/ 923925 w 1371600"/>
              <a:gd name="connsiteY9" fmla="*/ 809625 h 867158"/>
              <a:gd name="connsiteX10" fmla="*/ 1095375 w 1371600"/>
              <a:gd name="connsiteY10" fmla="*/ 838200 h 867158"/>
              <a:gd name="connsiteX11" fmla="*/ 1219200 w 1371600"/>
              <a:gd name="connsiteY11" fmla="*/ 847725 h 867158"/>
              <a:gd name="connsiteX12" fmla="*/ 1371600 w 1371600"/>
              <a:gd name="connsiteY12" fmla="*/ 866775 h 867158"/>
              <a:gd name="connsiteX0" fmla="*/ 0 w 1371600"/>
              <a:gd name="connsiteY0" fmla="*/ 0 h 874302"/>
              <a:gd name="connsiteX1" fmla="*/ 92868 w 1371600"/>
              <a:gd name="connsiteY1" fmla="*/ 178594 h 874302"/>
              <a:gd name="connsiteX2" fmla="*/ 161925 w 1371600"/>
              <a:gd name="connsiteY2" fmla="*/ 292894 h 874302"/>
              <a:gd name="connsiteX3" fmla="*/ 250031 w 1371600"/>
              <a:gd name="connsiteY3" fmla="*/ 416719 h 874302"/>
              <a:gd name="connsiteX4" fmla="*/ 323850 w 1371600"/>
              <a:gd name="connsiteY4" fmla="*/ 502444 h 874302"/>
              <a:gd name="connsiteX5" fmla="*/ 381000 w 1371600"/>
              <a:gd name="connsiteY5" fmla="*/ 559594 h 874302"/>
              <a:gd name="connsiteX6" fmla="*/ 442912 w 1371600"/>
              <a:gd name="connsiteY6" fmla="*/ 609600 h 874302"/>
              <a:gd name="connsiteX7" fmla="*/ 542925 w 1371600"/>
              <a:gd name="connsiteY7" fmla="*/ 683419 h 874302"/>
              <a:gd name="connsiteX8" fmla="*/ 714375 w 1371600"/>
              <a:gd name="connsiteY8" fmla="*/ 769144 h 874302"/>
              <a:gd name="connsiteX9" fmla="*/ 923925 w 1371600"/>
              <a:gd name="connsiteY9" fmla="*/ 816769 h 874302"/>
              <a:gd name="connsiteX10" fmla="*/ 1095375 w 1371600"/>
              <a:gd name="connsiteY10" fmla="*/ 845344 h 874302"/>
              <a:gd name="connsiteX11" fmla="*/ 1219200 w 1371600"/>
              <a:gd name="connsiteY11" fmla="*/ 854869 h 874302"/>
              <a:gd name="connsiteX12" fmla="*/ 1371600 w 1371600"/>
              <a:gd name="connsiteY12" fmla="*/ 873919 h 874302"/>
              <a:gd name="connsiteX0" fmla="*/ 0 w 1371600"/>
              <a:gd name="connsiteY0" fmla="*/ 0 h 874302"/>
              <a:gd name="connsiteX1" fmla="*/ 92868 w 1371600"/>
              <a:gd name="connsiteY1" fmla="*/ 178594 h 874302"/>
              <a:gd name="connsiteX2" fmla="*/ 161925 w 1371600"/>
              <a:gd name="connsiteY2" fmla="*/ 292894 h 874302"/>
              <a:gd name="connsiteX3" fmla="*/ 250031 w 1371600"/>
              <a:gd name="connsiteY3" fmla="*/ 416719 h 874302"/>
              <a:gd name="connsiteX4" fmla="*/ 323850 w 1371600"/>
              <a:gd name="connsiteY4" fmla="*/ 502444 h 874302"/>
              <a:gd name="connsiteX5" fmla="*/ 381000 w 1371600"/>
              <a:gd name="connsiteY5" fmla="*/ 559594 h 874302"/>
              <a:gd name="connsiteX6" fmla="*/ 442912 w 1371600"/>
              <a:gd name="connsiteY6" fmla="*/ 609600 h 874302"/>
              <a:gd name="connsiteX7" fmla="*/ 542925 w 1371600"/>
              <a:gd name="connsiteY7" fmla="*/ 683419 h 874302"/>
              <a:gd name="connsiteX8" fmla="*/ 714375 w 1371600"/>
              <a:gd name="connsiteY8" fmla="*/ 769144 h 874302"/>
              <a:gd name="connsiteX9" fmla="*/ 923925 w 1371600"/>
              <a:gd name="connsiteY9" fmla="*/ 816769 h 874302"/>
              <a:gd name="connsiteX10" fmla="*/ 1095375 w 1371600"/>
              <a:gd name="connsiteY10" fmla="*/ 845344 h 874302"/>
              <a:gd name="connsiteX11" fmla="*/ 1219200 w 1371600"/>
              <a:gd name="connsiteY11" fmla="*/ 854869 h 874302"/>
              <a:gd name="connsiteX12" fmla="*/ 1371600 w 1371600"/>
              <a:gd name="connsiteY12" fmla="*/ 873919 h 874302"/>
              <a:gd name="connsiteX0" fmla="*/ 0 w 1328737"/>
              <a:gd name="connsiteY0" fmla="*/ 0 h 817152"/>
              <a:gd name="connsiteX1" fmla="*/ 50005 w 1328737"/>
              <a:gd name="connsiteY1" fmla="*/ 121444 h 817152"/>
              <a:gd name="connsiteX2" fmla="*/ 119062 w 1328737"/>
              <a:gd name="connsiteY2" fmla="*/ 235744 h 817152"/>
              <a:gd name="connsiteX3" fmla="*/ 207168 w 1328737"/>
              <a:gd name="connsiteY3" fmla="*/ 359569 h 817152"/>
              <a:gd name="connsiteX4" fmla="*/ 280987 w 1328737"/>
              <a:gd name="connsiteY4" fmla="*/ 445294 h 817152"/>
              <a:gd name="connsiteX5" fmla="*/ 338137 w 1328737"/>
              <a:gd name="connsiteY5" fmla="*/ 502444 h 817152"/>
              <a:gd name="connsiteX6" fmla="*/ 400049 w 1328737"/>
              <a:gd name="connsiteY6" fmla="*/ 552450 h 817152"/>
              <a:gd name="connsiteX7" fmla="*/ 500062 w 1328737"/>
              <a:gd name="connsiteY7" fmla="*/ 626269 h 817152"/>
              <a:gd name="connsiteX8" fmla="*/ 671512 w 1328737"/>
              <a:gd name="connsiteY8" fmla="*/ 711994 h 817152"/>
              <a:gd name="connsiteX9" fmla="*/ 881062 w 1328737"/>
              <a:gd name="connsiteY9" fmla="*/ 759619 h 817152"/>
              <a:gd name="connsiteX10" fmla="*/ 1052512 w 1328737"/>
              <a:gd name="connsiteY10" fmla="*/ 788194 h 817152"/>
              <a:gd name="connsiteX11" fmla="*/ 1176337 w 1328737"/>
              <a:gd name="connsiteY11" fmla="*/ 797719 h 817152"/>
              <a:gd name="connsiteX12" fmla="*/ 1328737 w 1328737"/>
              <a:gd name="connsiteY12" fmla="*/ 816769 h 817152"/>
              <a:gd name="connsiteX0" fmla="*/ 0 w 1340643"/>
              <a:gd name="connsiteY0" fmla="*/ 0 h 817152"/>
              <a:gd name="connsiteX1" fmla="*/ 61911 w 1340643"/>
              <a:gd name="connsiteY1" fmla="*/ 121444 h 817152"/>
              <a:gd name="connsiteX2" fmla="*/ 130968 w 1340643"/>
              <a:gd name="connsiteY2" fmla="*/ 235744 h 817152"/>
              <a:gd name="connsiteX3" fmla="*/ 219074 w 1340643"/>
              <a:gd name="connsiteY3" fmla="*/ 359569 h 817152"/>
              <a:gd name="connsiteX4" fmla="*/ 292893 w 1340643"/>
              <a:gd name="connsiteY4" fmla="*/ 445294 h 817152"/>
              <a:gd name="connsiteX5" fmla="*/ 350043 w 1340643"/>
              <a:gd name="connsiteY5" fmla="*/ 502444 h 817152"/>
              <a:gd name="connsiteX6" fmla="*/ 411955 w 1340643"/>
              <a:gd name="connsiteY6" fmla="*/ 552450 h 817152"/>
              <a:gd name="connsiteX7" fmla="*/ 511968 w 1340643"/>
              <a:gd name="connsiteY7" fmla="*/ 626269 h 817152"/>
              <a:gd name="connsiteX8" fmla="*/ 683418 w 1340643"/>
              <a:gd name="connsiteY8" fmla="*/ 711994 h 817152"/>
              <a:gd name="connsiteX9" fmla="*/ 892968 w 1340643"/>
              <a:gd name="connsiteY9" fmla="*/ 759619 h 817152"/>
              <a:gd name="connsiteX10" fmla="*/ 1064418 w 1340643"/>
              <a:gd name="connsiteY10" fmla="*/ 788194 h 817152"/>
              <a:gd name="connsiteX11" fmla="*/ 1188243 w 1340643"/>
              <a:gd name="connsiteY11" fmla="*/ 797719 h 817152"/>
              <a:gd name="connsiteX12" fmla="*/ 1340643 w 1340643"/>
              <a:gd name="connsiteY12" fmla="*/ 816769 h 817152"/>
              <a:gd name="connsiteX0" fmla="*/ 0 w 1340643"/>
              <a:gd name="connsiteY0" fmla="*/ 0 h 817152"/>
              <a:gd name="connsiteX1" fmla="*/ 61911 w 1340643"/>
              <a:gd name="connsiteY1" fmla="*/ 121444 h 817152"/>
              <a:gd name="connsiteX2" fmla="*/ 130968 w 1340643"/>
              <a:gd name="connsiteY2" fmla="*/ 235744 h 817152"/>
              <a:gd name="connsiteX3" fmla="*/ 219074 w 1340643"/>
              <a:gd name="connsiteY3" fmla="*/ 359569 h 817152"/>
              <a:gd name="connsiteX4" fmla="*/ 292893 w 1340643"/>
              <a:gd name="connsiteY4" fmla="*/ 445294 h 817152"/>
              <a:gd name="connsiteX5" fmla="*/ 350043 w 1340643"/>
              <a:gd name="connsiteY5" fmla="*/ 502444 h 817152"/>
              <a:gd name="connsiteX6" fmla="*/ 411955 w 1340643"/>
              <a:gd name="connsiteY6" fmla="*/ 552450 h 817152"/>
              <a:gd name="connsiteX7" fmla="*/ 511968 w 1340643"/>
              <a:gd name="connsiteY7" fmla="*/ 626269 h 817152"/>
              <a:gd name="connsiteX8" fmla="*/ 683418 w 1340643"/>
              <a:gd name="connsiteY8" fmla="*/ 711994 h 817152"/>
              <a:gd name="connsiteX9" fmla="*/ 892968 w 1340643"/>
              <a:gd name="connsiteY9" fmla="*/ 759619 h 817152"/>
              <a:gd name="connsiteX10" fmla="*/ 1064418 w 1340643"/>
              <a:gd name="connsiteY10" fmla="*/ 788194 h 817152"/>
              <a:gd name="connsiteX11" fmla="*/ 1188243 w 1340643"/>
              <a:gd name="connsiteY11" fmla="*/ 797719 h 817152"/>
              <a:gd name="connsiteX12" fmla="*/ 1340643 w 1340643"/>
              <a:gd name="connsiteY12" fmla="*/ 816769 h 81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0643" h="817152">
                <a:moveTo>
                  <a:pt x="0" y="0"/>
                </a:moveTo>
                <a:cubicBezTo>
                  <a:pt x="36513" y="64294"/>
                  <a:pt x="40083" y="82153"/>
                  <a:pt x="61911" y="121444"/>
                </a:cubicBezTo>
                <a:cubicBezTo>
                  <a:pt x="83739" y="160735"/>
                  <a:pt x="104774" y="196057"/>
                  <a:pt x="130968" y="235744"/>
                </a:cubicBezTo>
                <a:cubicBezTo>
                  <a:pt x="157162" y="275431"/>
                  <a:pt x="192087" y="324644"/>
                  <a:pt x="219074" y="359569"/>
                </a:cubicBezTo>
                <a:cubicBezTo>
                  <a:pt x="246062" y="394494"/>
                  <a:pt x="271065" y="421482"/>
                  <a:pt x="292893" y="445294"/>
                </a:cubicBezTo>
                <a:cubicBezTo>
                  <a:pt x="314721" y="469106"/>
                  <a:pt x="330199" y="484585"/>
                  <a:pt x="350043" y="502444"/>
                </a:cubicBezTo>
                <a:cubicBezTo>
                  <a:pt x="369887" y="520303"/>
                  <a:pt x="384967" y="531812"/>
                  <a:pt x="411955" y="552450"/>
                </a:cubicBezTo>
                <a:cubicBezTo>
                  <a:pt x="438943" y="573088"/>
                  <a:pt x="466724" y="599678"/>
                  <a:pt x="511968" y="626269"/>
                </a:cubicBezTo>
                <a:cubicBezTo>
                  <a:pt x="557212" y="652860"/>
                  <a:pt x="619918" y="689769"/>
                  <a:pt x="683418" y="711994"/>
                </a:cubicBezTo>
                <a:cubicBezTo>
                  <a:pt x="746918" y="734219"/>
                  <a:pt x="829468" y="746919"/>
                  <a:pt x="892968" y="759619"/>
                </a:cubicBezTo>
                <a:cubicBezTo>
                  <a:pt x="956468" y="772319"/>
                  <a:pt x="1015205" y="781844"/>
                  <a:pt x="1064418" y="788194"/>
                </a:cubicBezTo>
                <a:cubicBezTo>
                  <a:pt x="1113631" y="794544"/>
                  <a:pt x="1142206" y="792957"/>
                  <a:pt x="1188243" y="797719"/>
                </a:cubicBezTo>
                <a:cubicBezTo>
                  <a:pt x="1234281" y="802482"/>
                  <a:pt x="1321593" y="819944"/>
                  <a:pt x="1340643" y="816769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56767" y="1757338"/>
                <a:ext cx="22685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767" y="1757338"/>
                <a:ext cx="226851" cy="276999"/>
              </a:xfrm>
              <a:prstGeom prst="rect">
                <a:avLst/>
              </a:prstGeom>
              <a:blipFill>
                <a:blip r:embed="rId3"/>
                <a:stretch>
                  <a:fillRect l="-5405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55157" y="1169970"/>
                <a:ext cx="5230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57" y="1169970"/>
                <a:ext cx="523070" cy="276999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513607" y="1134730"/>
                <a:ext cx="3443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607" y="1134730"/>
                <a:ext cx="344346" cy="276999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55768" y="939845"/>
                <a:ext cx="208284" cy="242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𝝍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768" y="939845"/>
                <a:ext cx="208284" cy="242536"/>
              </a:xfrm>
              <a:prstGeom prst="rect">
                <a:avLst/>
              </a:prstGeom>
              <a:blipFill>
                <a:blip r:embed="rId6"/>
                <a:stretch>
                  <a:fillRect l="-47059" t="-2500" r="-47059" b="-5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45078" y="1944642"/>
                <a:ext cx="2332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078" y="1944642"/>
                <a:ext cx="233226" cy="276999"/>
              </a:xfrm>
              <a:prstGeom prst="rect">
                <a:avLst/>
              </a:prstGeom>
              <a:blipFill>
                <a:blip r:embed="rId7"/>
                <a:stretch>
                  <a:fillRect l="-15789" r="-1315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15059" y="1963648"/>
                <a:ext cx="2170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059" y="1963648"/>
                <a:ext cx="217008" cy="276999"/>
              </a:xfrm>
              <a:prstGeom prst="rect">
                <a:avLst/>
              </a:prstGeom>
              <a:blipFill>
                <a:blip r:embed="rId8"/>
                <a:stretch>
                  <a:fillRect l="-28571" t="-2174" r="-25714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52281" y="1104514"/>
                <a:ext cx="2279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281" y="1104514"/>
                <a:ext cx="227947" cy="276999"/>
              </a:xfrm>
              <a:prstGeom prst="rect">
                <a:avLst/>
              </a:prstGeom>
              <a:blipFill>
                <a:blip r:embed="rId9"/>
                <a:stretch>
                  <a:fillRect l="-23684" r="-2105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125822" y="5843052"/>
            <a:ext cx="529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992132" y="3505711"/>
            <a:ext cx="2140405" cy="2398766"/>
            <a:chOff x="663877" y="4759773"/>
            <a:chExt cx="2140405" cy="2398766"/>
          </a:xfrm>
        </p:grpSpPr>
        <p:grpSp>
          <p:nvGrpSpPr>
            <p:cNvPr id="40" name="Group 39"/>
            <p:cNvGrpSpPr/>
            <p:nvPr/>
          </p:nvGrpSpPr>
          <p:grpSpPr>
            <a:xfrm>
              <a:off x="663877" y="4759773"/>
              <a:ext cx="1483107" cy="2398766"/>
              <a:chOff x="663877" y="4721331"/>
              <a:chExt cx="1483107" cy="2398766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63877" y="4721331"/>
                <a:ext cx="1169263" cy="2398766"/>
                <a:chOff x="739248" y="1020705"/>
                <a:chExt cx="1169263" cy="2398766"/>
              </a:xfrm>
            </p:grpSpPr>
            <p:cxnSp>
              <p:nvCxnSpPr>
                <p:cNvPr id="53" name="Straight Arrow Connector 52"/>
                <p:cNvCxnSpPr/>
                <p:nvPr/>
              </p:nvCxnSpPr>
              <p:spPr>
                <a:xfrm flipV="1">
                  <a:off x="893803" y="1316895"/>
                  <a:ext cx="904" cy="153109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>
                  <a:stCxn id="61" idx="0"/>
                </p:cNvCxnSpPr>
                <p:nvPr/>
              </p:nvCxnSpPr>
              <p:spPr>
                <a:xfrm flipV="1">
                  <a:off x="1394581" y="1080044"/>
                  <a:ext cx="3852" cy="1767948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/>
              </p:nvSpPr>
              <p:spPr>
                <a:xfrm>
                  <a:off x="1239121" y="1287811"/>
                  <a:ext cx="6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b="1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1908446" y="3142472"/>
                  <a:ext cx="6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b="1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739248" y="1020705"/>
                      <a:ext cx="267381" cy="27065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oMath>
                        </m:oMathPara>
                      </a14:m>
                      <a:endParaRPr lang="en-US" baseline="-25000" dirty="0"/>
                    </a:p>
                  </p:txBody>
                </p:sp>
              </mc:Choice>
              <mc:Fallback xmlns="">
                <p:sp>
                  <p:nvSpPr>
                    <p:cNvPr id="57" name="TextBox 5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9248" y="1020705"/>
                      <a:ext cx="267381" cy="27065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25000" r="-11364" b="-2045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4" name="Straight Connector 43"/>
              <p:cNvCxnSpPr/>
              <p:nvPr/>
            </p:nvCxnSpPr>
            <p:spPr>
              <a:xfrm flipV="1">
                <a:off x="2134080" y="4764510"/>
                <a:ext cx="12904" cy="1706499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Arrow Connector 40"/>
            <p:cNvCxnSpPr/>
            <p:nvPr/>
          </p:nvCxnSpPr>
          <p:spPr>
            <a:xfrm>
              <a:off x="2801902" y="5086937"/>
              <a:ext cx="0" cy="63840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2797139" y="5751011"/>
              <a:ext cx="7143" cy="72626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Freeform 57"/>
          <p:cNvSpPr/>
          <p:nvPr/>
        </p:nvSpPr>
        <p:spPr>
          <a:xfrm>
            <a:off x="1149066" y="3809244"/>
            <a:ext cx="2308154" cy="671699"/>
          </a:xfrm>
          <a:custGeom>
            <a:avLst/>
            <a:gdLst>
              <a:gd name="connsiteX0" fmla="*/ 0 w 676275"/>
              <a:gd name="connsiteY0" fmla="*/ 681037 h 681037"/>
              <a:gd name="connsiteX1" fmla="*/ 57150 w 676275"/>
              <a:gd name="connsiteY1" fmla="*/ 666750 h 681037"/>
              <a:gd name="connsiteX2" fmla="*/ 114300 w 676275"/>
              <a:gd name="connsiteY2" fmla="*/ 623887 h 681037"/>
              <a:gd name="connsiteX3" fmla="*/ 200025 w 676275"/>
              <a:gd name="connsiteY3" fmla="*/ 538162 h 681037"/>
              <a:gd name="connsiteX4" fmla="*/ 257175 w 676275"/>
              <a:gd name="connsiteY4" fmla="*/ 471487 h 681037"/>
              <a:gd name="connsiteX5" fmla="*/ 290513 w 676275"/>
              <a:gd name="connsiteY5" fmla="*/ 428625 h 681037"/>
              <a:gd name="connsiteX6" fmla="*/ 352425 w 676275"/>
              <a:gd name="connsiteY6" fmla="*/ 342900 h 681037"/>
              <a:gd name="connsiteX7" fmla="*/ 409575 w 676275"/>
              <a:gd name="connsiteY7" fmla="*/ 266700 h 681037"/>
              <a:gd name="connsiteX8" fmla="*/ 447675 w 676275"/>
              <a:gd name="connsiteY8" fmla="*/ 204787 h 681037"/>
              <a:gd name="connsiteX9" fmla="*/ 485775 w 676275"/>
              <a:gd name="connsiteY9" fmla="*/ 152400 h 681037"/>
              <a:gd name="connsiteX10" fmla="*/ 533400 w 676275"/>
              <a:gd name="connsiteY10" fmla="*/ 95250 h 681037"/>
              <a:gd name="connsiteX11" fmla="*/ 576263 w 676275"/>
              <a:gd name="connsiteY11" fmla="*/ 47625 h 681037"/>
              <a:gd name="connsiteX12" fmla="*/ 619125 w 676275"/>
              <a:gd name="connsiteY12" fmla="*/ 19050 h 681037"/>
              <a:gd name="connsiteX13" fmla="*/ 676275 w 676275"/>
              <a:gd name="connsiteY13" fmla="*/ 0 h 681037"/>
              <a:gd name="connsiteX0" fmla="*/ 0 w 684141"/>
              <a:gd name="connsiteY0" fmla="*/ 688349 h 688349"/>
              <a:gd name="connsiteX1" fmla="*/ 57150 w 684141"/>
              <a:gd name="connsiteY1" fmla="*/ 674062 h 688349"/>
              <a:gd name="connsiteX2" fmla="*/ 114300 w 684141"/>
              <a:gd name="connsiteY2" fmla="*/ 631199 h 688349"/>
              <a:gd name="connsiteX3" fmla="*/ 200025 w 684141"/>
              <a:gd name="connsiteY3" fmla="*/ 545474 h 688349"/>
              <a:gd name="connsiteX4" fmla="*/ 257175 w 684141"/>
              <a:gd name="connsiteY4" fmla="*/ 478799 h 688349"/>
              <a:gd name="connsiteX5" fmla="*/ 290513 w 684141"/>
              <a:gd name="connsiteY5" fmla="*/ 435937 h 688349"/>
              <a:gd name="connsiteX6" fmla="*/ 352425 w 684141"/>
              <a:gd name="connsiteY6" fmla="*/ 350212 h 688349"/>
              <a:gd name="connsiteX7" fmla="*/ 409575 w 684141"/>
              <a:gd name="connsiteY7" fmla="*/ 274012 h 688349"/>
              <a:gd name="connsiteX8" fmla="*/ 447675 w 684141"/>
              <a:gd name="connsiteY8" fmla="*/ 212099 h 688349"/>
              <a:gd name="connsiteX9" fmla="*/ 485775 w 684141"/>
              <a:gd name="connsiteY9" fmla="*/ 159712 h 688349"/>
              <a:gd name="connsiteX10" fmla="*/ 533400 w 684141"/>
              <a:gd name="connsiteY10" fmla="*/ 102562 h 688349"/>
              <a:gd name="connsiteX11" fmla="*/ 576263 w 684141"/>
              <a:gd name="connsiteY11" fmla="*/ 54937 h 688349"/>
              <a:gd name="connsiteX12" fmla="*/ 619125 w 684141"/>
              <a:gd name="connsiteY12" fmla="*/ 26362 h 688349"/>
              <a:gd name="connsiteX13" fmla="*/ 676275 w 684141"/>
              <a:gd name="connsiteY13" fmla="*/ 7312 h 688349"/>
              <a:gd name="connsiteX14" fmla="*/ 684141 w 684141"/>
              <a:gd name="connsiteY14" fmla="*/ 0 h 688349"/>
              <a:gd name="connsiteX0" fmla="*/ 0 w 684184"/>
              <a:gd name="connsiteY0" fmla="*/ 688379 h 688379"/>
              <a:gd name="connsiteX1" fmla="*/ 57150 w 684184"/>
              <a:gd name="connsiteY1" fmla="*/ 674092 h 688379"/>
              <a:gd name="connsiteX2" fmla="*/ 114300 w 684184"/>
              <a:gd name="connsiteY2" fmla="*/ 631229 h 688379"/>
              <a:gd name="connsiteX3" fmla="*/ 200025 w 684184"/>
              <a:gd name="connsiteY3" fmla="*/ 545504 h 688379"/>
              <a:gd name="connsiteX4" fmla="*/ 257175 w 684184"/>
              <a:gd name="connsiteY4" fmla="*/ 478829 h 688379"/>
              <a:gd name="connsiteX5" fmla="*/ 290513 w 684184"/>
              <a:gd name="connsiteY5" fmla="*/ 435967 h 688379"/>
              <a:gd name="connsiteX6" fmla="*/ 352425 w 684184"/>
              <a:gd name="connsiteY6" fmla="*/ 350242 h 688379"/>
              <a:gd name="connsiteX7" fmla="*/ 409575 w 684184"/>
              <a:gd name="connsiteY7" fmla="*/ 274042 h 688379"/>
              <a:gd name="connsiteX8" fmla="*/ 447675 w 684184"/>
              <a:gd name="connsiteY8" fmla="*/ 212129 h 688379"/>
              <a:gd name="connsiteX9" fmla="*/ 485775 w 684184"/>
              <a:gd name="connsiteY9" fmla="*/ 159742 h 688379"/>
              <a:gd name="connsiteX10" fmla="*/ 533400 w 684184"/>
              <a:gd name="connsiteY10" fmla="*/ 102592 h 688379"/>
              <a:gd name="connsiteX11" fmla="*/ 576263 w 684184"/>
              <a:gd name="connsiteY11" fmla="*/ 54967 h 688379"/>
              <a:gd name="connsiteX12" fmla="*/ 619125 w 684184"/>
              <a:gd name="connsiteY12" fmla="*/ 26392 h 688379"/>
              <a:gd name="connsiteX13" fmla="*/ 676275 w 684184"/>
              <a:gd name="connsiteY13" fmla="*/ 7342 h 688379"/>
              <a:gd name="connsiteX14" fmla="*/ 684141 w 684184"/>
              <a:gd name="connsiteY14" fmla="*/ 30 h 688379"/>
              <a:gd name="connsiteX15" fmla="*/ 679379 w 684184"/>
              <a:gd name="connsiteY15" fmla="*/ 4792 h 688379"/>
              <a:gd name="connsiteX0" fmla="*/ 0 w 684141"/>
              <a:gd name="connsiteY0" fmla="*/ 688349 h 688349"/>
              <a:gd name="connsiteX1" fmla="*/ 57150 w 684141"/>
              <a:gd name="connsiteY1" fmla="*/ 674062 h 688349"/>
              <a:gd name="connsiteX2" fmla="*/ 114300 w 684141"/>
              <a:gd name="connsiteY2" fmla="*/ 631199 h 688349"/>
              <a:gd name="connsiteX3" fmla="*/ 200025 w 684141"/>
              <a:gd name="connsiteY3" fmla="*/ 545474 h 688349"/>
              <a:gd name="connsiteX4" fmla="*/ 257175 w 684141"/>
              <a:gd name="connsiteY4" fmla="*/ 478799 h 688349"/>
              <a:gd name="connsiteX5" fmla="*/ 290513 w 684141"/>
              <a:gd name="connsiteY5" fmla="*/ 435937 h 688349"/>
              <a:gd name="connsiteX6" fmla="*/ 352425 w 684141"/>
              <a:gd name="connsiteY6" fmla="*/ 350212 h 688349"/>
              <a:gd name="connsiteX7" fmla="*/ 409575 w 684141"/>
              <a:gd name="connsiteY7" fmla="*/ 274012 h 688349"/>
              <a:gd name="connsiteX8" fmla="*/ 447675 w 684141"/>
              <a:gd name="connsiteY8" fmla="*/ 212099 h 688349"/>
              <a:gd name="connsiteX9" fmla="*/ 485775 w 684141"/>
              <a:gd name="connsiteY9" fmla="*/ 159712 h 688349"/>
              <a:gd name="connsiteX10" fmla="*/ 533400 w 684141"/>
              <a:gd name="connsiteY10" fmla="*/ 102562 h 688349"/>
              <a:gd name="connsiteX11" fmla="*/ 576263 w 684141"/>
              <a:gd name="connsiteY11" fmla="*/ 54937 h 688349"/>
              <a:gd name="connsiteX12" fmla="*/ 619125 w 684141"/>
              <a:gd name="connsiteY12" fmla="*/ 26362 h 688349"/>
              <a:gd name="connsiteX13" fmla="*/ 676275 w 684141"/>
              <a:gd name="connsiteY13" fmla="*/ 7312 h 688349"/>
              <a:gd name="connsiteX14" fmla="*/ 684141 w 684141"/>
              <a:gd name="connsiteY14" fmla="*/ 0 h 688349"/>
              <a:gd name="connsiteX0" fmla="*/ 0 w 676275"/>
              <a:gd name="connsiteY0" fmla="*/ 681037 h 681037"/>
              <a:gd name="connsiteX1" fmla="*/ 57150 w 676275"/>
              <a:gd name="connsiteY1" fmla="*/ 666750 h 681037"/>
              <a:gd name="connsiteX2" fmla="*/ 114300 w 676275"/>
              <a:gd name="connsiteY2" fmla="*/ 623887 h 681037"/>
              <a:gd name="connsiteX3" fmla="*/ 200025 w 676275"/>
              <a:gd name="connsiteY3" fmla="*/ 538162 h 681037"/>
              <a:gd name="connsiteX4" fmla="*/ 257175 w 676275"/>
              <a:gd name="connsiteY4" fmla="*/ 471487 h 681037"/>
              <a:gd name="connsiteX5" fmla="*/ 290513 w 676275"/>
              <a:gd name="connsiteY5" fmla="*/ 428625 h 681037"/>
              <a:gd name="connsiteX6" fmla="*/ 352425 w 676275"/>
              <a:gd name="connsiteY6" fmla="*/ 342900 h 681037"/>
              <a:gd name="connsiteX7" fmla="*/ 409575 w 676275"/>
              <a:gd name="connsiteY7" fmla="*/ 266700 h 681037"/>
              <a:gd name="connsiteX8" fmla="*/ 447675 w 676275"/>
              <a:gd name="connsiteY8" fmla="*/ 204787 h 681037"/>
              <a:gd name="connsiteX9" fmla="*/ 485775 w 676275"/>
              <a:gd name="connsiteY9" fmla="*/ 152400 h 681037"/>
              <a:gd name="connsiteX10" fmla="*/ 533400 w 676275"/>
              <a:gd name="connsiteY10" fmla="*/ 95250 h 681037"/>
              <a:gd name="connsiteX11" fmla="*/ 576263 w 676275"/>
              <a:gd name="connsiteY11" fmla="*/ 47625 h 681037"/>
              <a:gd name="connsiteX12" fmla="*/ 619125 w 676275"/>
              <a:gd name="connsiteY12" fmla="*/ 19050 h 681037"/>
              <a:gd name="connsiteX13" fmla="*/ 676275 w 676275"/>
              <a:gd name="connsiteY13" fmla="*/ 0 h 681037"/>
              <a:gd name="connsiteX0" fmla="*/ 0 w 619125"/>
              <a:gd name="connsiteY0" fmla="*/ 661987 h 661987"/>
              <a:gd name="connsiteX1" fmla="*/ 57150 w 619125"/>
              <a:gd name="connsiteY1" fmla="*/ 647700 h 661987"/>
              <a:gd name="connsiteX2" fmla="*/ 114300 w 619125"/>
              <a:gd name="connsiteY2" fmla="*/ 604837 h 661987"/>
              <a:gd name="connsiteX3" fmla="*/ 200025 w 619125"/>
              <a:gd name="connsiteY3" fmla="*/ 519112 h 661987"/>
              <a:gd name="connsiteX4" fmla="*/ 257175 w 619125"/>
              <a:gd name="connsiteY4" fmla="*/ 452437 h 661987"/>
              <a:gd name="connsiteX5" fmla="*/ 290513 w 619125"/>
              <a:gd name="connsiteY5" fmla="*/ 409575 h 661987"/>
              <a:gd name="connsiteX6" fmla="*/ 352425 w 619125"/>
              <a:gd name="connsiteY6" fmla="*/ 323850 h 661987"/>
              <a:gd name="connsiteX7" fmla="*/ 409575 w 619125"/>
              <a:gd name="connsiteY7" fmla="*/ 247650 h 661987"/>
              <a:gd name="connsiteX8" fmla="*/ 447675 w 619125"/>
              <a:gd name="connsiteY8" fmla="*/ 185737 h 661987"/>
              <a:gd name="connsiteX9" fmla="*/ 485775 w 619125"/>
              <a:gd name="connsiteY9" fmla="*/ 133350 h 661987"/>
              <a:gd name="connsiteX10" fmla="*/ 533400 w 619125"/>
              <a:gd name="connsiteY10" fmla="*/ 76200 h 661987"/>
              <a:gd name="connsiteX11" fmla="*/ 576263 w 619125"/>
              <a:gd name="connsiteY11" fmla="*/ 28575 h 661987"/>
              <a:gd name="connsiteX12" fmla="*/ 619125 w 619125"/>
              <a:gd name="connsiteY12" fmla="*/ 0 h 661987"/>
              <a:gd name="connsiteX0" fmla="*/ 0 w 621861"/>
              <a:gd name="connsiteY0" fmla="*/ 669299 h 669299"/>
              <a:gd name="connsiteX1" fmla="*/ 57150 w 621861"/>
              <a:gd name="connsiteY1" fmla="*/ 655012 h 669299"/>
              <a:gd name="connsiteX2" fmla="*/ 114300 w 621861"/>
              <a:gd name="connsiteY2" fmla="*/ 612149 h 669299"/>
              <a:gd name="connsiteX3" fmla="*/ 200025 w 621861"/>
              <a:gd name="connsiteY3" fmla="*/ 526424 h 669299"/>
              <a:gd name="connsiteX4" fmla="*/ 257175 w 621861"/>
              <a:gd name="connsiteY4" fmla="*/ 459749 h 669299"/>
              <a:gd name="connsiteX5" fmla="*/ 290513 w 621861"/>
              <a:gd name="connsiteY5" fmla="*/ 416887 h 669299"/>
              <a:gd name="connsiteX6" fmla="*/ 352425 w 621861"/>
              <a:gd name="connsiteY6" fmla="*/ 331162 h 669299"/>
              <a:gd name="connsiteX7" fmla="*/ 409575 w 621861"/>
              <a:gd name="connsiteY7" fmla="*/ 254962 h 669299"/>
              <a:gd name="connsiteX8" fmla="*/ 447675 w 621861"/>
              <a:gd name="connsiteY8" fmla="*/ 193049 h 669299"/>
              <a:gd name="connsiteX9" fmla="*/ 485775 w 621861"/>
              <a:gd name="connsiteY9" fmla="*/ 140662 h 669299"/>
              <a:gd name="connsiteX10" fmla="*/ 533400 w 621861"/>
              <a:gd name="connsiteY10" fmla="*/ 83512 h 669299"/>
              <a:gd name="connsiteX11" fmla="*/ 576263 w 621861"/>
              <a:gd name="connsiteY11" fmla="*/ 35887 h 669299"/>
              <a:gd name="connsiteX12" fmla="*/ 619125 w 621861"/>
              <a:gd name="connsiteY12" fmla="*/ 7312 h 669299"/>
              <a:gd name="connsiteX13" fmla="*/ 617466 w 621861"/>
              <a:gd name="connsiteY13" fmla="*/ 0 h 669299"/>
              <a:gd name="connsiteX0" fmla="*/ 0 w 621861"/>
              <a:gd name="connsiteY0" fmla="*/ 669329 h 669329"/>
              <a:gd name="connsiteX1" fmla="*/ 57150 w 621861"/>
              <a:gd name="connsiteY1" fmla="*/ 655042 h 669329"/>
              <a:gd name="connsiteX2" fmla="*/ 114300 w 621861"/>
              <a:gd name="connsiteY2" fmla="*/ 612179 h 669329"/>
              <a:gd name="connsiteX3" fmla="*/ 200025 w 621861"/>
              <a:gd name="connsiteY3" fmla="*/ 526454 h 669329"/>
              <a:gd name="connsiteX4" fmla="*/ 257175 w 621861"/>
              <a:gd name="connsiteY4" fmla="*/ 459779 h 669329"/>
              <a:gd name="connsiteX5" fmla="*/ 290513 w 621861"/>
              <a:gd name="connsiteY5" fmla="*/ 416917 h 669329"/>
              <a:gd name="connsiteX6" fmla="*/ 352425 w 621861"/>
              <a:gd name="connsiteY6" fmla="*/ 331192 h 669329"/>
              <a:gd name="connsiteX7" fmla="*/ 409575 w 621861"/>
              <a:gd name="connsiteY7" fmla="*/ 254992 h 669329"/>
              <a:gd name="connsiteX8" fmla="*/ 447675 w 621861"/>
              <a:gd name="connsiteY8" fmla="*/ 193079 h 669329"/>
              <a:gd name="connsiteX9" fmla="*/ 485775 w 621861"/>
              <a:gd name="connsiteY9" fmla="*/ 140692 h 669329"/>
              <a:gd name="connsiteX10" fmla="*/ 533400 w 621861"/>
              <a:gd name="connsiteY10" fmla="*/ 83542 h 669329"/>
              <a:gd name="connsiteX11" fmla="*/ 576263 w 621861"/>
              <a:gd name="connsiteY11" fmla="*/ 35917 h 669329"/>
              <a:gd name="connsiteX12" fmla="*/ 619125 w 621861"/>
              <a:gd name="connsiteY12" fmla="*/ 7342 h 669329"/>
              <a:gd name="connsiteX13" fmla="*/ 617466 w 621861"/>
              <a:gd name="connsiteY13" fmla="*/ 30 h 669329"/>
              <a:gd name="connsiteX14" fmla="*/ 612704 w 621861"/>
              <a:gd name="connsiteY14" fmla="*/ 4792 h 669329"/>
              <a:gd name="connsiteX0" fmla="*/ 0 w 650824"/>
              <a:gd name="connsiteY0" fmla="*/ 669329 h 669329"/>
              <a:gd name="connsiteX1" fmla="*/ 57150 w 650824"/>
              <a:gd name="connsiteY1" fmla="*/ 655042 h 669329"/>
              <a:gd name="connsiteX2" fmla="*/ 114300 w 650824"/>
              <a:gd name="connsiteY2" fmla="*/ 612179 h 669329"/>
              <a:gd name="connsiteX3" fmla="*/ 200025 w 650824"/>
              <a:gd name="connsiteY3" fmla="*/ 526454 h 669329"/>
              <a:gd name="connsiteX4" fmla="*/ 257175 w 650824"/>
              <a:gd name="connsiteY4" fmla="*/ 459779 h 669329"/>
              <a:gd name="connsiteX5" fmla="*/ 290513 w 650824"/>
              <a:gd name="connsiteY5" fmla="*/ 416917 h 669329"/>
              <a:gd name="connsiteX6" fmla="*/ 352425 w 650824"/>
              <a:gd name="connsiteY6" fmla="*/ 331192 h 669329"/>
              <a:gd name="connsiteX7" fmla="*/ 409575 w 650824"/>
              <a:gd name="connsiteY7" fmla="*/ 254992 h 669329"/>
              <a:gd name="connsiteX8" fmla="*/ 447675 w 650824"/>
              <a:gd name="connsiteY8" fmla="*/ 193079 h 669329"/>
              <a:gd name="connsiteX9" fmla="*/ 485775 w 650824"/>
              <a:gd name="connsiteY9" fmla="*/ 140692 h 669329"/>
              <a:gd name="connsiteX10" fmla="*/ 533400 w 650824"/>
              <a:gd name="connsiteY10" fmla="*/ 83542 h 669329"/>
              <a:gd name="connsiteX11" fmla="*/ 576263 w 650824"/>
              <a:gd name="connsiteY11" fmla="*/ 35917 h 669329"/>
              <a:gd name="connsiteX12" fmla="*/ 619125 w 650824"/>
              <a:gd name="connsiteY12" fmla="*/ 7342 h 669329"/>
              <a:gd name="connsiteX13" fmla="*/ 617466 w 650824"/>
              <a:gd name="connsiteY13" fmla="*/ 30 h 669329"/>
              <a:gd name="connsiteX14" fmla="*/ 650804 w 650824"/>
              <a:gd name="connsiteY14" fmla="*/ 4792 h 669329"/>
              <a:gd name="connsiteX0" fmla="*/ 0 w 1984304"/>
              <a:gd name="connsiteY0" fmla="*/ 669329 h 669329"/>
              <a:gd name="connsiteX1" fmla="*/ 57150 w 1984304"/>
              <a:gd name="connsiteY1" fmla="*/ 655042 h 669329"/>
              <a:gd name="connsiteX2" fmla="*/ 114300 w 1984304"/>
              <a:gd name="connsiteY2" fmla="*/ 612179 h 669329"/>
              <a:gd name="connsiteX3" fmla="*/ 200025 w 1984304"/>
              <a:gd name="connsiteY3" fmla="*/ 526454 h 669329"/>
              <a:gd name="connsiteX4" fmla="*/ 257175 w 1984304"/>
              <a:gd name="connsiteY4" fmla="*/ 459779 h 669329"/>
              <a:gd name="connsiteX5" fmla="*/ 290513 w 1984304"/>
              <a:gd name="connsiteY5" fmla="*/ 416917 h 669329"/>
              <a:gd name="connsiteX6" fmla="*/ 352425 w 1984304"/>
              <a:gd name="connsiteY6" fmla="*/ 331192 h 669329"/>
              <a:gd name="connsiteX7" fmla="*/ 409575 w 1984304"/>
              <a:gd name="connsiteY7" fmla="*/ 254992 h 669329"/>
              <a:gd name="connsiteX8" fmla="*/ 447675 w 1984304"/>
              <a:gd name="connsiteY8" fmla="*/ 193079 h 669329"/>
              <a:gd name="connsiteX9" fmla="*/ 485775 w 1984304"/>
              <a:gd name="connsiteY9" fmla="*/ 140692 h 669329"/>
              <a:gd name="connsiteX10" fmla="*/ 533400 w 1984304"/>
              <a:gd name="connsiteY10" fmla="*/ 83542 h 669329"/>
              <a:gd name="connsiteX11" fmla="*/ 576263 w 1984304"/>
              <a:gd name="connsiteY11" fmla="*/ 35917 h 669329"/>
              <a:gd name="connsiteX12" fmla="*/ 619125 w 1984304"/>
              <a:gd name="connsiteY12" fmla="*/ 7342 h 669329"/>
              <a:gd name="connsiteX13" fmla="*/ 617466 w 1984304"/>
              <a:gd name="connsiteY13" fmla="*/ 30 h 669329"/>
              <a:gd name="connsiteX14" fmla="*/ 1984304 w 1984304"/>
              <a:gd name="connsiteY14" fmla="*/ 4792 h 669329"/>
              <a:gd name="connsiteX0" fmla="*/ 0 w 1984304"/>
              <a:gd name="connsiteY0" fmla="*/ 671699 h 671699"/>
              <a:gd name="connsiteX1" fmla="*/ 57150 w 1984304"/>
              <a:gd name="connsiteY1" fmla="*/ 657412 h 671699"/>
              <a:gd name="connsiteX2" fmla="*/ 114300 w 1984304"/>
              <a:gd name="connsiteY2" fmla="*/ 614549 h 671699"/>
              <a:gd name="connsiteX3" fmla="*/ 200025 w 1984304"/>
              <a:gd name="connsiteY3" fmla="*/ 528824 h 671699"/>
              <a:gd name="connsiteX4" fmla="*/ 257175 w 1984304"/>
              <a:gd name="connsiteY4" fmla="*/ 462149 h 671699"/>
              <a:gd name="connsiteX5" fmla="*/ 290513 w 1984304"/>
              <a:gd name="connsiteY5" fmla="*/ 419287 h 671699"/>
              <a:gd name="connsiteX6" fmla="*/ 352425 w 1984304"/>
              <a:gd name="connsiteY6" fmla="*/ 333562 h 671699"/>
              <a:gd name="connsiteX7" fmla="*/ 409575 w 1984304"/>
              <a:gd name="connsiteY7" fmla="*/ 257362 h 671699"/>
              <a:gd name="connsiteX8" fmla="*/ 447675 w 1984304"/>
              <a:gd name="connsiteY8" fmla="*/ 195449 h 671699"/>
              <a:gd name="connsiteX9" fmla="*/ 485775 w 1984304"/>
              <a:gd name="connsiteY9" fmla="*/ 143062 h 671699"/>
              <a:gd name="connsiteX10" fmla="*/ 533400 w 1984304"/>
              <a:gd name="connsiteY10" fmla="*/ 85912 h 671699"/>
              <a:gd name="connsiteX11" fmla="*/ 576263 w 1984304"/>
              <a:gd name="connsiteY11" fmla="*/ 38287 h 671699"/>
              <a:gd name="connsiteX12" fmla="*/ 619125 w 1984304"/>
              <a:gd name="connsiteY12" fmla="*/ 9712 h 671699"/>
              <a:gd name="connsiteX13" fmla="*/ 660328 w 1984304"/>
              <a:gd name="connsiteY13" fmla="*/ 19 h 671699"/>
              <a:gd name="connsiteX14" fmla="*/ 1984304 w 1984304"/>
              <a:gd name="connsiteY14" fmla="*/ 7162 h 671699"/>
              <a:gd name="connsiteX0" fmla="*/ 0 w 2081694"/>
              <a:gd name="connsiteY0" fmla="*/ 671699 h 671699"/>
              <a:gd name="connsiteX1" fmla="*/ 57150 w 2081694"/>
              <a:gd name="connsiteY1" fmla="*/ 657412 h 671699"/>
              <a:gd name="connsiteX2" fmla="*/ 114300 w 2081694"/>
              <a:gd name="connsiteY2" fmla="*/ 614549 h 671699"/>
              <a:gd name="connsiteX3" fmla="*/ 200025 w 2081694"/>
              <a:gd name="connsiteY3" fmla="*/ 528824 h 671699"/>
              <a:gd name="connsiteX4" fmla="*/ 257175 w 2081694"/>
              <a:gd name="connsiteY4" fmla="*/ 462149 h 671699"/>
              <a:gd name="connsiteX5" fmla="*/ 290513 w 2081694"/>
              <a:gd name="connsiteY5" fmla="*/ 419287 h 671699"/>
              <a:gd name="connsiteX6" fmla="*/ 352425 w 2081694"/>
              <a:gd name="connsiteY6" fmla="*/ 333562 h 671699"/>
              <a:gd name="connsiteX7" fmla="*/ 409575 w 2081694"/>
              <a:gd name="connsiteY7" fmla="*/ 257362 h 671699"/>
              <a:gd name="connsiteX8" fmla="*/ 447675 w 2081694"/>
              <a:gd name="connsiteY8" fmla="*/ 195449 h 671699"/>
              <a:gd name="connsiteX9" fmla="*/ 485775 w 2081694"/>
              <a:gd name="connsiteY9" fmla="*/ 143062 h 671699"/>
              <a:gd name="connsiteX10" fmla="*/ 533400 w 2081694"/>
              <a:gd name="connsiteY10" fmla="*/ 85912 h 671699"/>
              <a:gd name="connsiteX11" fmla="*/ 576263 w 2081694"/>
              <a:gd name="connsiteY11" fmla="*/ 38287 h 671699"/>
              <a:gd name="connsiteX12" fmla="*/ 619125 w 2081694"/>
              <a:gd name="connsiteY12" fmla="*/ 9712 h 671699"/>
              <a:gd name="connsiteX13" fmla="*/ 660328 w 2081694"/>
              <a:gd name="connsiteY13" fmla="*/ 19 h 671699"/>
              <a:gd name="connsiteX14" fmla="*/ 1984304 w 2081694"/>
              <a:gd name="connsiteY14" fmla="*/ 7162 h 671699"/>
              <a:gd name="connsiteX15" fmla="*/ 1981921 w 2081694"/>
              <a:gd name="connsiteY15" fmla="*/ 4781 h 671699"/>
              <a:gd name="connsiteX0" fmla="*/ 0 w 2081694"/>
              <a:gd name="connsiteY0" fmla="*/ 671699 h 671699"/>
              <a:gd name="connsiteX1" fmla="*/ 57150 w 2081694"/>
              <a:gd name="connsiteY1" fmla="*/ 657412 h 671699"/>
              <a:gd name="connsiteX2" fmla="*/ 114300 w 2081694"/>
              <a:gd name="connsiteY2" fmla="*/ 614549 h 671699"/>
              <a:gd name="connsiteX3" fmla="*/ 200025 w 2081694"/>
              <a:gd name="connsiteY3" fmla="*/ 528824 h 671699"/>
              <a:gd name="connsiteX4" fmla="*/ 257175 w 2081694"/>
              <a:gd name="connsiteY4" fmla="*/ 462149 h 671699"/>
              <a:gd name="connsiteX5" fmla="*/ 290513 w 2081694"/>
              <a:gd name="connsiteY5" fmla="*/ 419287 h 671699"/>
              <a:gd name="connsiteX6" fmla="*/ 352425 w 2081694"/>
              <a:gd name="connsiteY6" fmla="*/ 333562 h 671699"/>
              <a:gd name="connsiteX7" fmla="*/ 409575 w 2081694"/>
              <a:gd name="connsiteY7" fmla="*/ 257362 h 671699"/>
              <a:gd name="connsiteX8" fmla="*/ 447675 w 2081694"/>
              <a:gd name="connsiteY8" fmla="*/ 195449 h 671699"/>
              <a:gd name="connsiteX9" fmla="*/ 485775 w 2081694"/>
              <a:gd name="connsiteY9" fmla="*/ 143062 h 671699"/>
              <a:gd name="connsiteX10" fmla="*/ 533400 w 2081694"/>
              <a:gd name="connsiteY10" fmla="*/ 85912 h 671699"/>
              <a:gd name="connsiteX11" fmla="*/ 576263 w 2081694"/>
              <a:gd name="connsiteY11" fmla="*/ 38287 h 671699"/>
              <a:gd name="connsiteX12" fmla="*/ 619125 w 2081694"/>
              <a:gd name="connsiteY12" fmla="*/ 9712 h 671699"/>
              <a:gd name="connsiteX13" fmla="*/ 660328 w 2081694"/>
              <a:gd name="connsiteY13" fmla="*/ 19 h 671699"/>
              <a:gd name="connsiteX14" fmla="*/ 1984304 w 2081694"/>
              <a:gd name="connsiteY14" fmla="*/ 7162 h 671699"/>
              <a:gd name="connsiteX15" fmla="*/ 1981921 w 2081694"/>
              <a:gd name="connsiteY15" fmla="*/ 4781 h 671699"/>
              <a:gd name="connsiteX16" fmla="*/ 1981921 w 2081694"/>
              <a:gd name="connsiteY16" fmla="*/ 7162 h 671699"/>
              <a:gd name="connsiteX0" fmla="*/ 0 w 2081694"/>
              <a:gd name="connsiteY0" fmla="*/ 671699 h 671699"/>
              <a:gd name="connsiteX1" fmla="*/ 57150 w 2081694"/>
              <a:gd name="connsiteY1" fmla="*/ 657412 h 671699"/>
              <a:gd name="connsiteX2" fmla="*/ 114300 w 2081694"/>
              <a:gd name="connsiteY2" fmla="*/ 614549 h 671699"/>
              <a:gd name="connsiteX3" fmla="*/ 200025 w 2081694"/>
              <a:gd name="connsiteY3" fmla="*/ 528824 h 671699"/>
              <a:gd name="connsiteX4" fmla="*/ 257175 w 2081694"/>
              <a:gd name="connsiteY4" fmla="*/ 462149 h 671699"/>
              <a:gd name="connsiteX5" fmla="*/ 290513 w 2081694"/>
              <a:gd name="connsiteY5" fmla="*/ 419287 h 671699"/>
              <a:gd name="connsiteX6" fmla="*/ 352425 w 2081694"/>
              <a:gd name="connsiteY6" fmla="*/ 333562 h 671699"/>
              <a:gd name="connsiteX7" fmla="*/ 409575 w 2081694"/>
              <a:gd name="connsiteY7" fmla="*/ 257362 h 671699"/>
              <a:gd name="connsiteX8" fmla="*/ 447675 w 2081694"/>
              <a:gd name="connsiteY8" fmla="*/ 195449 h 671699"/>
              <a:gd name="connsiteX9" fmla="*/ 485775 w 2081694"/>
              <a:gd name="connsiteY9" fmla="*/ 143062 h 671699"/>
              <a:gd name="connsiteX10" fmla="*/ 533400 w 2081694"/>
              <a:gd name="connsiteY10" fmla="*/ 85912 h 671699"/>
              <a:gd name="connsiteX11" fmla="*/ 576263 w 2081694"/>
              <a:gd name="connsiteY11" fmla="*/ 38287 h 671699"/>
              <a:gd name="connsiteX12" fmla="*/ 619125 w 2081694"/>
              <a:gd name="connsiteY12" fmla="*/ 9712 h 671699"/>
              <a:gd name="connsiteX13" fmla="*/ 660328 w 2081694"/>
              <a:gd name="connsiteY13" fmla="*/ 19 h 671699"/>
              <a:gd name="connsiteX14" fmla="*/ 1984304 w 2081694"/>
              <a:gd name="connsiteY14" fmla="*/ 7162 h 671699"/>
              <a:gd name="connsiteX15" fmla="*/ 1981921 w 2081694"/>
              <a:gd name="connsiteY15" fmla="*/ 4781 h 671699"/>
              <a:gd name="connsiteX16" fmla="*/ 1981921 w 2081694"/>
              <a:gd name="connsiteY16" fmla="*/ 7162 h 671699"/>
              <a:gd name="connsiteX17" fmla="*/ 1993828 w 2081694"/>
              <a:gd name="connsiteY17" fmla="*/ 4781 h 671699"/>
              <a:gd name="connsiteX0" fmla="*/ 0 w 2196235"/>
              <a:gd name="connsiteY0" fmla="*/ 671699 h 671699"/>
              <a:gd name="connsiteX1" fmla="*/ 57150 w 2196235"/>
              <a:gd name="connsiteY1" fmla="*/ 657412 h 671699"/>
              <a:gd name="connsiteX2" fmla="*/ 114300 w 2196235"/>
              <a:gd name="connsiteY2" fmla="*/ 614549 h 671699"/>
              <a:gd name="connsiteX3" fmla="*/ 200025 w 2196235"/>
              <a:gd name="connsiteY3" fmla="*/ 528824 h 671699"/>
              <a:gd name="connsiteX4" fmla="*/ 257175 w 2196235"/>
              <a:gd name="connsiteY4" fmla="*/ 462149 h 671699"/>
              <a:gd name="connsiteX5" fmla="*/ 290513 w 2196235"/>
              <a:gd name="connsiteY5" fmla="*/ 419287 h 671699"/>
              <a:gd name="connsiteX6" fmla="*/ 352425 w 2196235"/>
              <a:gd name="connsiteY6" fmla="*/ 333562 h 671699"/>
              <a:gd name="connsiteX7" fmla="*/ 409575 w 2196235"/>
              <a:gd name="connsiteY7" fmla="*/ 257362 h 671699"/>
              <a:gd name="connsiteX8" fmla="*/ 447675 w 2196235"/>
              <a:gd name="connsiteY8" fmla="*/ 195449 h 671699"/>
              <a:gd name="connsiteX9" fmla="*/ 485775 w 2196235"/>
              <a:gd name="connsiteY9" fmla="*/ 143062 h 671699"/>
              <a:gd name="connsiteX10" fmla="*/ 533400 w 2196235"/>
              <a:gd name="connsiteY10" fmla="*/ 85912 h 671699"/>
              <a:gd name="connsiteX11" fmla="*/ 576263 w 2196235"/>
              <a:gd name="connsiteY11" fmla="*/ 38287 h 671699"/>
              <a:gd name="connsiteX12" fmla="*/ 619125 w 2196235"/>
              <a:gd name="connsiteY12" fmla="*/ 9712 h 671699"/>
              <a:gd name="connsiteX13" fmla="*/ 660328 w 2196235"/>
              <a:gd name="connsiteY13" fmla="*/ 19 h 671699"/>
              <a:gd name="connsiteX14" fmla="*/ 1984304 w 2196235"/>
              <a:gd name="connsiteY14" fmla="*/ 7162 h 671699"/>
              <a:gd name="connsiteX15" fmla="*/ 1981921 w 2196235"/>
              <a:gd name="connsiteY15" fmla="*/ 4781 h 671699"/>
              <a:gd name="connsiteX16" fmla="*/ 1981921 w 2196235"/>
              <a:gd name="connsiteY16" fmla="*/ 7162 h 671699"/>
              <a:gd name="connsiteX17" fmla="*/ 2196235 w 2196235"/>
              <a:gd name="connsiteY17" fmla="*/ 11925 h 671699"/>
              <a:gd name="connsiteX0" fmla="*/ 0 w 2308154"/>
              <a:gd name="connsiteY0" fmla="*/ 671699 h 671699"/>
              <a:gd name="connsiteX1" fmla="*/ 57150 w 2308154"/>
              <a:gd name="connsiteY1" fmla="*/ 657412 h 671699"/>
              <a:gd name="connsiteX2" fmla="*/ 114300 w 2308154"/>
              <a:gd name="connsiteY2" fmla="*/ 614549 h 671699"/>
              <a:gd name="connsiteX3" fmla="*/ 200025 w 2308154"/>
              <a:gd name="connsiteY3" fmla="*/ 528824 h 671699"/>
              <a:gd name="connsiteX4" fmla="*/ 257175 w 2308154"/>
              <a:gd name="connsiteY4" fmla="*/ 462149 h 671699"/>
              <a:gd name="connsiteX5" fmla="*/ 290513 w 2308154"/>
              <a:gd name="connsiteY5" fmla="*/ 419287 h 671699"/>
              <a:gd name="connsiteX6" fmla="*/ 352425 w 2308154"/>
              <a:gd name="connsiteY6" fmla="*/ 333562 h 671699"/>
              <a:gd name="connsiteX7" fmla="*/ 409575 w 2308154"/>
              <a:gd name="connsiteY7" fmla="*/ 257362 h 671699"/>
              <a:gd name="connsiteX8" fmla="*/ 447675 w 2308154"/>
              <a:gd name="connsiteY8" fmla="*/ 195449 h 671699"/>
              <a:gd name="connsiteX9" fmla="*/ 485775 w 2308154"/>
              <a:gd name="connsiteY9" fmla="*/ 143062 h 671699"/>
              <a:gd name="connsiteX10" fmla="*/ 533400 w 2308154"/>
              <a:gd name="connsiteY10" fmla="*/ 85912 h 671699"/>
              <a:gd name="connsiteX11" fmla="*/ 576263 w 2308154"/>
              <a:gd name="connsiteY11" fmla="*/ 38287 h 671699"/>
              <a:gd name="connsiteX12" fmla="*/ 619125 w 2308154"/>
              <a:gd name="connsiteY12" fmla="*/ 9712 h 671699"/>
              <a:gd name="connsiteX13" fmla="*/ 660328 w 2308154"/>
              <a:gd name="connsiteY13" fmla="*/ 19 h 671699"/>
              <a:gd name="connsiteX14" fmla="*/ 1984304 w 2308154"/>
              <a:gd name="connsiteY14" fmla="*/ 7162 h 671699"/>
              <a:gd name="connsiteX15" fmla="*/ 1981921 w 2308154"/>
              <a:gd name="connsiteY15" fmla="*/ 4781 h 671699"/>
              <a:gd name="connsiteX16" fmla="*/ 1981921 w 2308154"/>
              <a:gd name="connsiteY16" fmla="*/ 7162 h 671699"/>
              <a:gd name="connsiteX17" fmla="*/ 2308154 w 2308154"/>
              <a:gd name="connsiteY17" fmla="*/ 9544 h 67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08154" h="671699">
                <a:moveTo>
                  <a:pt x="0" y="671699"/>
                </a:moveTo>
                <a:cubicBezTo>
                  <a:pt x="19050" y="669318"/>
                  <a:pt x="38100" y="666937"/>
                  <a:pt x="57150" y="657412"/>
                </a:cubicBezTo>
                <a:cubicBezTo>
                  <a:pt x="76200" y="647887"/>
                  <a:pt x="90488" y="635980"/>
                  <a:pt x="114300" y="614549"/>
                </a:cubicBezTo>
                <a:cubicBezTo>
                  <a:pt x="138112" y="593118"/>
                  <a:pt x="176213" y="554224"/>
                  <a:pt x="200025" y="528824"/>
                </a:cubicBezTo>
                <a:cubicBezTo>
                  <a:pt x="223838" y="503424"/>
                  <a:pt x="242094" y="480405"/>
                  <a:pt x="257175" y="462149"/>
                </a:cubicBezTo>
                <a:cubicBezTo>
                  <a:pt x="272256" y="443893"/>
                  <a:pt x="274638" y="440718"/>
                  <a:pt x="290513" y="419287"/>
                </a:cubicBezTo>
                <a:cubicBezTo>
                  <a:pt x="306388" y="397856"/>
                  <a:pt x="332581" y="360550"/>
                  <a:pt x="352425" y="333562"/>
                </a:cubicBezTo>
                <a:cubicBezTo>
                  <a:pt x="372269" y="306574"/>
                  <a:pt x="393700" y="280381"/>
                  <a:pt x="409575" y="257362"/>
                </a:cubicBezTo>
                <a:cubicBezTo>
                  <a:pt x="425450" y="234343"/>
                  <a:pt x="434975" y="214499"/>
                  <a:pt x="447675" y="195449"/>
                </a:cubicBezTo>
                <a:cubicBezTo>
                  <a:pt x="460375" y="176399"/>
                  <a:pt x="471488" y="161318"/>
                  <a:pt x="485775" y="143062"/>
                </a:cubicBezTo>
                <a:cubicBezTo>
                  <a:pt x="500062" y="124806"/>
                  <a:pt x="518319" y="103374"/>
                  <a:pt x="533400" y="85912"/>
                </a:cubicBezTo>
                <a:cubicBezTo>
                  <a:pt x="548481" y="68449"/>
                  <a:pt x="561976" y="50987"/>
                  <a:pt x="576263" y="38287"/>
                </a:cubicBezTo>
                <a:cubicBezTo>
                  <a:pt x="590551" y="25587"/>
                  <a:pt x="605114" y="16090"/>
                  <a:pt x="619125" y="9712"/>
                </a:cubicBezTo>
                <a:cubicBezTo>
                  <a:pt x="633136" y="3334"/>
                  <a:pt x="660674" y="1542"/>
                  <a:pt x="660328" y="19"/>
                </a:cubicBezTo>
                <a:cubicBezTo>
                  <a:pt x="659258" y="-406"/>
                  <a:pt x="1985296" y="6170"/>
                  <a:pt x="1984304" y="7162"/>
                </a:cubicBezTo>
                <a:cubicBezTo>
                  <a:pt x="2204569" y="7956"/>
                  <a:pt x="1982417" y="5277"/>
                  <a:pt x="1981921" y="4781"/>
                </a:cubicBezTo>
                <a:cubicBezTo>
                  <a:pt x="1981524" y="4781"/>
                  <a:pt x="1981921" y="6666"/>
                  <a:pt x="1981921" y="7162"/>
                </a:cubicBezTo>
                <a:lnTo>
                  <a:pt x="2308154" y="9544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131937" y="4487671"/>
            <a:ext cx="3036559" cy="52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1144303" y="4498465"/>
            <a:ext cx="2414587" cy="689715"/>
          </a:xfrm>
          <a:custGeom>
            <a:avLst/>
            <a:gdLst>
              <a:gd name="connsiteX0" fmla="*/ 0 w 2414587"/>
              <a:gd name="connsiteY0" fmla="*/ 4124 h 690276"/>
              <a:gd name="connsiteX1" fmla="*/ 76200 w 2414587"/>
              <a:gd name="connsiteY1" fmla="*/ 4124 h 690276"/>
              <a:gd name="connsiteX2" fmla="*/ 138112 w 2414587"/>
              <a:gd name="connsiteY2" fmla="*/ 46986 h 690276"/>
              <a:gd name="connsiteX3" fmla="*/ 223837 w 2414587"/>
              <a:gd name="connsiteY3" fmla="*/ 99374 h 690276"/>
              <a:gd name="connsiteX4" fmla="*/ 323850 w 2414587"/>
              <a:gd name="connsiteY4" fmla="*/ 156524 h 690276"/>
              <a:gd name="connsiteX5" fmla="*/ 381000 w 2414587"/>
              <a:gd name="connsiteY5" fmla="*/ 199386 h 690276"/>
              <a:gd name="connsiteX6" fmla="*/ 457200 w 2414587"/>
              <a:gd name="connsiteY6" fmla="*/ 227961 h 690276"/>
              <a:gd name="connsiteX7" fmla="*/ 504825 w 2414587"/>
              <a:gd name="connsiteY7" fmla="*/ 270824 h 690276"/>
              <a:gd name="connsiteX8" fmla="*/ 552450 w 2414587"/>
              <a:gd name="connsiteY8" fmla="*/ 304161 h 690276"/>
              <a:gd name="connsiteX9" fmla="*/ 609600 w 2414587"/>
              <a:gd name="connsiteY9" fmla="*/ 351786 h 690276"/>
              <a:gd name="connsiteX10" fmla="*/ 676275 w 2414587"/>
              <a:gd name="connsiteY10" fmla="*/ 394649 h 690276"/>
              <a:gd name="connsiteX11" fmla="*/ 733425 w 2414587"/>
              <a:gd name="connsiteY11" fmla="*/ 437511 h 690276"/>
              <a:gd name="connsiteX12" fmla="*/ 800100 w 2414587"/>
              <a:gd name="connsiteY12" fmla="*/ 485136 h 690276"/>
              <a:gd name="connsiteX13" fmla="*/ 871537 w 2414587"/>
              <a:gd name="connsiteY13" fmla="*/ 532761 h 690276"/>
              <a:gd name="connsiteX14" fmla="*/ 957262 w 2414587"/>
              <a:gd name="connsiteY14" fmla="*/ 580386 h 690276"/>
              <a:gd name="connsiteX15" fmla="*/ 1014412 w 2414587"/>
              <a:gd name="connsiteY15" fmla="*/ 608961 h 690276"/>
              <a:gd name="connsiteX16" fmla="*/ 1057275 w 2414587"/>
              <a:gd name="connsiteY16" fmla="*/ 618486 h 690276"/>
              <a:gd name="connsiteX17" fmla="*/ 1138237 w 2414587"/>
              <a:gd name="connsiteY17" fmla="*/ 642299 h 690276"/>
              <a:gd name="connsiteX18" fmla="*/ 1228725 w 2414587"/>
              <a:gd name="connsiteY18" fmla="*/ 656586 h 690276"/>
              <a:gd name="connsiteX19" fmla="*/ 1304925 w 2414587"/>
              <a:gd name="connsiteY19" fmla="*/ 670874 h 690276"/>
              <a:gd name="connsiteX20" fmla="*/ 1347787 w 2414587"/>
              <a:gd name="connsiteY20" fmla="*/ 670874 h 690276"/>
              <a:gd name="connsiteX21" fmla="*/ 1471612 w 2414587"/>
              <a:gd name="connsiteY21" fmla="*/ 675636 h 690276"/>
              <a:gd name="connsiteX22" fmla="*/ 1562100 w 2414587"/>
              <a:gd name="connsiteY22" fmla="*/ 685161 h 690276"/>
              <a:gd name="connsiteX23" fmla="*/ 1690687 w 2414587"/>
              <a:gd name="connsiteY23" fmla="*/ 685161 h 690276"/>
              <a:gd name="connsiteX24" fmla="*/ 1866900 w 2414587"/>
              <a:gd name="connsiteY24" fmla="*/ 689924 h 690276"/>
              <a:gd name="connsiteX25" fmla="*/ 1995487 w 2414587"/>
              <a:gd name="connsiteY25" fmla="*/ 689924 h 690276"/>
              <a:gd name="connsiteX26" fmla="*/ 2205037 w 2414587"/>
              <a:gd name="connsiteY26" fmla="*/ 685161 h 690276"/>
              <a:gd name="connsiteX27" fmla="*/ 2414587 w 2414587"/>
              <a:gd name="connsiteY27" fmla="*/ 680399 h 690276"/>
              <a:gd name="connsiteX0" fmla="*/ 0 w 2414587"/>
              <a:gd name="connsiteY0" fmla="*/ 1402 h 687554"/>
              <a:gd name="connsiteX1" fmla="*/ 78581 w 2414587"/>
              <a:gd name="connsiteY1" fmla="*/ 8546 h 687554"/>
              <a:gd name="connsiteX2" fmla="*/ 138112 w 2414587"/>
              <a:gd name="connsiteY2" fmla="*/ 44264 h 687554"/>
              <a:gd name="connsiteX3" fmla="*/ 223837 w 2414587"/>
              <a:gd name="connsiteY3" fmla="*/ 96652 h 687554"/>
              <a:gd name="connsiteX4" fmla="*/ 323850 w 2414587"/>
              <a:gd name="connsiteY4" fmla="*/ 153802 h 687554"/>
              <a:gd name="connsiteX5" fmla="*/ 381000 w 2414587"/>
              <a:gd name="connsiteY5" fmla="*/ 196664 h 687554"/>
              <a:gd name="connsiteX6" fmla="*/ 457200 w 2414587"/>
              <a:gd name="connsiteY6" fmla="*/ 225239 h 687554"/>
              <a:gd name="connsiteX7" fmla="*/ 504825 w 2414587"/>
              <a:gd name="connsiteY7" fmla="*/ 268102 h 687554"/>
              <a:gd name="connsiteX8" fmla="*/ 552450 w 2414587"/>
              <a:gd name="connsiteY8" fmla="*/ 301439 h 687554"/>
              <a:gd name="connsiteX9" fmla="*/ 609600 w 2414587"/>
              <a:gd name="connsiteY9" fmla="*/ 349064 h 687554"/>
              <a:gd name="connsiteX10" fmla="*/ 676275 w 2414587"/>
              <a:gd name="connsiteY10" fmla="*/ 391927 h 687554"/>
              <a:gd name="connsiteX11" fmla="*/ 733425 w 2414587"/>
              <a:gd name="connsiteY11" fmla="*/ 434789 h 687554"/>
              <a:gd name="connsiteX12" fmla="*/ 800100 w 2414587"/>
              <a:gd name="connsiteY12" fmla="*/ 482414 h 687554"/>
              <a:gd name="connsiteX13" fmla="*/ 871537 w 2414587"/>
              <a:gd name="connsiteY13" fmla="*/ 530039 h 687554"/>
              <a:gd name="connsiteX14" fmla="*/ 957262 w 2414587"/>
              <a:gd name="connsiteY14" fmla="*/ 577664 h 687554"/>
              <a:gd name="connsiteX15" fmla="*/ 1014412 w 2414587"/>
              <a:gd name="connsiteY15" fmla="*/ 606239 h 687554"/>
              <a:gd name="connsiteX16" fmla="*/ 1057275 w 2414587"/>
              <a:gd name="connsiteY16" fmla="*/ 615764 h 687554"/>
              <a:gd name="connsiteX17" fmla="*/ 1138237 w 2414587"/>
              <a:gd name="connsiteY17" fmla="*/ 639577 h 687554"/>
              <a:gd name="connsiteX18" fmla="*/ 1228725 w 2414587"/>
              <a:gd name="connsiteY18" fmla="*/ 653864 h 687554"/>
              <a:gd name="connsiteX19" fmla="*/ 1304925 w 2414587"/>
              <a:gd name="connsiteY19" fmla="*/ 668152 h 687554"/>
              <a:gd name="connsiteX20" fmla="*/ 1347787 w 2414587"/>
              <a:gd name="connsiteY20" fmla="*/ 668152 h 687554"/>
              <a:gd name="connsiteX21" fmla="*/ 1471612 w 2414587"/>
              <a:gd name="connsiteY21" fmla="*/ 672914 h 687554"/>
              <a:gd name="connsiteX22" fmla="*/ 1562100 w 2414587"/>
              <a:gd name="connsiteY22" fmla="*/ 682439 h 687554"/>
              <a:gd name="connsiteX23" fmla="*/ 1690687 w 2414587"/>
              <a:gd name="connsiteY23" fmla="*/ 682439 h 687554"/>
              <a:gd name="connsiteX24" fmla="*/ 1866900 w 2414587"/>
              <a:gd name="connsiteY24" fmla="*/ 687202 h 687554"/>
              <a:gd name="connsiteX25" fmla="*/ 1995487 w 2414587"/>
              <a:gd name="connsiteY25" fmla="*/ 687202 h 687554"/>
              <a:gd name="connsiteX26" fmla="*/ 2205037 w 2414587"/>
              <a:gd name="connsiteY26" fmla="*/ 682439 h 687554"/>
              <a:gd name="connsiteX27" fmla="*/ 2414587 w 2414587"/>
              <a:gd name="connsiteY27" fmla="*/ 677677 h 687554"/>
              <a:gd name="connsiteX0" fmla="*/ 0 w 2414587"/>
              <a:gd name="connsiteY0" fmla="*/ 1534 h 687686"/>
              <a:gd name="connsiteX1" fmla="*/ 78581 w 2414587"/>
              <a:gd name="connsiteY1" fmla="*/ 8678 h 687686"/>
              <a:gd name="connsiteX2" fmla="*/ 138112 w 2414587"/>
              <a:gd name="connsiteY2" fmla="*/ 49158 h 687686"/>
              <a:gd name="connsiteX3" fmla="*/ 223837 w 2414587"/>
              <a:gd name="connsiteY3" fmla="*/ 96784 h 687686"/>
              <a:gd name="connsiteX4" fmla="*/ 323850 w 2414587"/>
              <a:gd name="connsiteY4" fmla="*/ 153934 h 687686"/>
              <a:gd name="connsiteX5" fmla="*/ 381000 w 2414587"/>
              <a:gd name="connsiteY5" fmla="*/ 196796 h 687686"/>
              <a:gd name="connsiteX6" fmla="*/ 457200 w 2414587"/>
              <a:gd name="connsiteY6" fmla="*/ 225371 h 687686"/>
              <a:gd name="connsiteX7" fmla="*/ 504825 w 2414587"/>
              <a:gd name="connsiteY7" fmla="*/ 268234 h 687686"/>
              <a:gd name="connsiteX8" fmla="*/ 552450 w 2414587"/>
              <a:gd name="connsiteY8" fmla="*/ 301571 h 687686"/>
              <a:gd name="connsiteX9" fmla="*/ 609600 w 2414587"/>
              <a:gd name="connsiteY9" fmla="*/ 349196 h 687686"/>
              <a:gd name="connsiteX10" fmla="*/ 676275 w 2414587"/>
              <a:gd name="connsiteY10" fmla="*/ 392059 h 687686"/>
              <a:gd name="connsiteX11" fmla="*/ 733425 w 2414587"/>
              <a:gd name="connsiteY11" fmla="*/ 434921 h 687686"/>
              <a:gd name="connsiteX12" fmla="*/ 800100 w 2414587"/>
              <a:gd name="connsiteY12" fmla="*/ 482546 h 687686"/>
              <a:gd name="connsiteX13" fmla="*/ 871537 w 2414587"/>
              <a:gd name="connsiteY13" fmla="*/ 530171 h 687686"/>
              <a:gd name="connsiteX14" fmla="*/ 957262 w 2414587"/>
              <a:gd name="connsiteY14" fmla="*/ 577796 h 687686"/>
              <a:gd name="connsiteX15" fmla="*/ 1014412 w 2414587"/>
              <a:gd name="connsiteY15" fmla="*/ 606371 h 687686"/>
              <a:gd name="connsiteX16" fmla="*/ 1057275 w 2414587"/>
              <a:gd name="connsiteY16" fmla="*/ 615896 h 687686"/>
              <a:gd name="connsiteX17" fmla="*/ 1138237 w 2414587"/>
              <a:gd name="connsiteY17" fmla="*/ 639709 h 687686"/>
              <a:gd name="connsiteX18" fmla="*/ 1228725 w 2414587"/>
              <a:gd name="connsiteY18" fmla="*/ 653996 h 687686"/>
              <a:gd name="connsiteX19" fmla="*/ 1304925 w 2414587"/>
              <a:gd name="connsiteY19" fmla="*/ 668284 h 687686"/>
              <a:gd name="connsiteX20" fmla="*/ 1347787 w 2414587"/>
              <a:gd name="connsiteY20" fmla="*/ 668284 h 687686"/>
              <a:gd name="connsiteX21" fmla="*/ 1471612 w 2414587"/>
              <a:gd name="connsiteY21" fmla="*/ 673046 h 687686"/>
              <a:gd name="connsiteX22" fmla="*/ 1562100 w 2414587"/>
              <a:gd name="connsiteY22" fmla="*/ 682571 h 687686"/>
              <a:gd name="connsiteX23" fmla="*/ 1690687 w 2414587"/>
              <a:gd name="connsiteY23" fmla="*/ 682571 h 687686"/>
              <a:gd name="connsiteX24" fmla="*/ 1866900 w 2414587"/>
              <a:gd name="connsiteY24" fmla="*/ 687334 h 687686"/>
              <a:gd name="connsiteX25" fmla="*/ 1995487 w 2414587"/>
              <a:gd name="connsiteY25" fmla="*/ 687334 h 687686"/>
              <a:gd name="connsiteX26" fmla="*/ 2205037 w 2414587"/>
              <a:gd name="connsiteY26" fmla="*/ 682571 h 687686"/>
              <a:gd name="connsiteX27" fmla="*/ 2414587 w 2414587"/>
              <a:gd name="connsiteY27" fmla="*/ 677809 h 687686"/>
              <a:gd name="connsiteX0" fmla="*/ 0 w 2414587"/>
              <a:gd name="connsiteY0" fmla="*/ 1534 h 687686"/>
              <a:gd name="connsiteX1" fmla="*/ 78581 w 2414587"/>
              <a:gd name="connsiteY1" fmla="*/ 8678 h 687686"/>
              <a:gd name="connsiteX2" fmla="*/ 138112 w 2414587"/>
              <a:gd name="connsiteY2" fmla="*/ 49158 h 687686"/>
              <a:gd name="connsiteX3" fmla="*/ 228599 w 2414587"/>
              <a:gd name="connsiteY3" fmla="*/ 101547 h 687686"/>
              <a:gd name="connsiteX4" fmla="*/ 323850 w 2414587"/>
              <a:gd name="connsiteY4" fmla="*/ 153934 h 687686"/>
              <a:gd name="connsiteX5" fmla="*/ 381000 w 2414587"/>
              <a:gd name="connsiteY5" fmla="*/ 196796 h 687686"/>
              <a:gd name="connsiteX6" fmla="*/ 457200 w 2414587"/>
              <a:gd name="connsiteY6" fmla="*/ 225371 h 687686"/>
              <a:gd name="connsiteX7" fmla="*/ 504825 w 2414587"/>
              <a:gd name="connsiteY7" fmla="*/ 268234 h 687686"/>
              <a:gd name="connsiteX8" fmla="*/ 552450 w 2414587"/>
              <a:gd name="connsiteY8" fmla="*/ 301571 h 687686"/>
              <a:gd name="connsiteX9" fmla="*/ 609600 w 2414587"/>
              <a:gd name="connsiteY9" fmla="*/ 349196 h 687686"/>
              <a:gd name="connsiteX10" fmla="*/ 676275 w 2414587"/>
              <a:gd name="connsiteY10" fmla="*/ 392059 h 687686"/>
              <a:gd name="connsiteX11" fmla="*/ 733425 w 2414587"/>
              <a:gd name="connsiteY11" fmla="*/ 434921 h 687686"/>
              <a:gd name="connsiteX12" fmla="*/ 800100 w 2414587"/>
              <a:gd name="connsiteY12" fmla="*/ 482546 h 687686"/>
              <a:gd name="connsiteX13" fmla="*/ 871537 w 2414587"/>
              <a:gd name="connsiteY13" fmla="*/ 530171 h 687686"/>
              <a:gd name="connsiteX14" fmla="*/ 957262 w 2414587"/>
              <a:gd name="connsiteY14" fmla="*/ 577796 h 687686"/>
              <a:gd name="connsiteX15" fmla="*/ 1014412 w 2414587"/>
              <a:gd name="connsiteY15" fmla="*/ 606371 h 687686"/>
              <a:gd name="connsiteX16" fmla="*/ 1057275 w 2414587"/>
              <a:gd name="connsiteY16" fmla="*/ 615896 h 687686"/>
              <a:gd name="connsiteX17" fmla="*/ 1138237 w 2414587"/>
              <a:gd name="connsiteY17" fmla="*/ 639709 h 687686"/>
              <a:gd name="connsiteX18" fmla="*/ 1228725 w 2414587"/>
              <a:gd name="connsiteY18" fmla="*/ 653996 h 687686"/>
              <a:gd name="connsiteX19" fmla="*/ 1304925 w 2414587"/>
              <a:gd name="connsiteY19" fmla="*/ 668284 h 687686"/>
              <a:gd name="connsiteX20" fmla="*/ 1347787 w 2414587"/>
              <a:gd name="connsiteY20" fmla="*/ 668284 h 687686"/>
              <a:gd name="connsiteX21" fmla="*/ 1471612 w 2414587"/>
              <a:gd name="connsiteY21" fmla="*/ 673046 h 687686"/>
              <a:gd name="connsiteX22" fmla="*/ 1562100 w 2414587"/>
              <a:gd name="connsiteY22" fmla="*/ 682571 h 687686"/>
              <a:gd name="connsiteX23" fmla="*/ 1690687 w 2414587"/>
              <a:gd name="connsiteY23" fmla="*/ 682571 h 687686"/>
              <a:gd name="connsiteX24" fmla="*/ 1866900 w 2414587"/>
              <a:gd name="connsiteY24" fmla="*/ 687334 h 687686"/>
              <a:gd name="connsiteX25" fmla="*/ 1995487 w 2414587"/>
              <a:gd name="connsiteY25" fmla="*/ 687334 h 687686"/>
              <a:gd name="connsiteX26" fmla="*/ 2205037 w 2414587"/>
              <a:gd name="connsiteY26" fmla="*/ 682571 h 687686"/>
              <a:gd name="connsiteX27" fmla="*/ 2414587 w 2414587"/>
              <a:gd name="connsiteY27" fmla="*/ 677809 h 687686"/>
              <a:gd name="connsiteX0" fmla="*/ 0 w 2414587"/>
              <a:gd name="connsiteY0" fmla="*/ 1534 h 687686"/>
              <a:gd name="connsiteX1" fmla="*/ 78581 w 2414587"/>
              <a:gd name="connsiteY1" fmla="*/ 8678 h 687686"/>
              <a:gd name="connsiteX2" fmla="*/ 138112 w 2414587"/>
              <a:gd name="connsiteY2" fmla="*/ 49158 h 687686"/>
              <a:gd name="connsiteX3" fmla="*/ 228599 w 2414587"/>
              <a:gd name="connsiteY3" fmla="*/ 101547 h 687686"/>
              <a:gd name="connsiteX4" fmla="*/ 311944 w 2414587"/>
              <a:gd name="connsiteY4" fmla="*/ 151552 h 687686"/>
              <a:gd name="connsiteX5" fmla="*/ 381000 w 2414587"/>
              <a:gd name="connsiteY5" fmla="*/ 196796 h 687686"/>
              <a:gd name="connsiteX6" fmla="*/ 457200 w 2414587"/>
              <a:gd name="connsiteY6" fmla="*/ 225371 h 687686"/>
              <a:gd name="connsiteX7" fmla="*/ 504825 w 2414587"/>
              <a:gd name="connsiteY7" fmla="*/ 268234 h 687686"/>
              <a:gd name="connsiteX8" fmla="*/ 552450 w 2414587"/>
              <a:gd name="connsiteY8" fmla="*/ 301571 h 687686"/>
              <a:gd name="connsiteX9" fmla="*/ 609600 w 2414587"/>
              <a:gd name="connsiteY9" fmla="*/ 349196 h 687686"/>
              <a:gd name="connsiteX10" fmla="*/ 676275 w 2414587"/>
              <a:gd name="connsiteY10" fmla="*/ 392059 h 687686"/>
              <a:gd name="connsiteX11" fmla="*/ 733425 w 2414587"/>
              <a:gd name="connsiteY11" fmla="*/ 434921 h 687686"/>
              <a:gd name="connsiteX12" fmla="*/ 800100 w 2414587"/>
              <a:gd name="connsiteY12" fmla="*/ 482546 h 687686"/>
              <a:gd name="connsiteX13" fmla="*/ 871537 w 2414587"/>
              <a:gd name="connsiteY13" fmla="*/ 530171 h 687686"/>
              <a:gd name="connsiteX14" fmla="*/ 957262 w 2414587"/>
              <a:gd name="connsiteY14" fmla="*/ 577796 h 687686"/>
              <a:gd name="connsiteX15" fmla="*/ 1014412 w 2414587"/>
              <a:gd name="connsiteY15" fmla="*/ 606371 h 687686"/>
              <a:gd name="connsiteX16" fmla="*/ 1057275 w 2414587"/>
              <a:gd name="connsiteY16" fmla="*/ 615896 h 687686"/>
              <a:gd name="connsiteX17" fmla="*/ 1138237 w 2414587"/>
              <a:gd name="connsiteY17" fmla="*/ 639709 h 687686"/>
              <a:gd name="connsiteX18" fmla="*/ 1228725 w 2414587"/>
              <a:gd name="connsiteY18" fmla="*/ 653996 h 687686"/>
              <a:gd name="connsiteX19" fmla="*/ 1304925 w 2414587"/>
              <a:gd name="connsiteY19" fmla="*/ 668284 h 687686"/>
              <a:gd name="connsiteX20" fmla="*/ 1347787 w 2414587"/>
              <a:gd name="connsiteY20" fmla="*/ 668284 h 687686"/>
              <a:gd name="connsiteX21" fmla="*/ 1471612 w 2414587"/>
              <a:gd name="connsiteY21" fmla="*/ 673046 h 687686"/>
              <a:gd name="connsiteX22" fmla="*/ 1562100 w 2414587"/>
              <a:gd name="connsiteY22" fmla="*/ 682571 h 687686"/>
              <a:gd name="connsiteX23" fmla="*/ 1690687 w 2414587"/>
              <a:gd name="connsiteY23" fmla="*/ 682571 h 687686"/>
              <a:gd name="connsiteX24" fmla="*/ 1866900 w 2414587"/>
              <a:gd name="connsiteY24" fmla="*/ 687334 h 687686"/>
              <a:gd name="connsiteX25" fmla="*/ 1995487 w 2414587"/>
              <a:gd name="connsiteY25" fmla="*/ 687334 h 687686"/>
              <a:gd name="connsiteX26" fmla="*/ 2205037 w 2414587"/>
              <a:gd name="connsiteY26" fmla="*/ 682571 h 687686"/>
              <a:gd name="connsiteX27" fmla="*/ 2414587 w 2414587"/>
              <a:gd name="connsiteY27" fmla="*/ 677809 h 687686"/>
              <a:gd name="connsiteX0" fmla="*/ 0 w 2414587"/>
              <a:gd name="connsiteY0" fmla="*/ 1534 h 687686"/>
              <a:gd name="connsiteX1" fmla="*/ 78581 w 2414587"/>
              <a:gd name="connsiteY1" fmla="*/ 8678 h 687686"/>
              <a:gd name="connsiteX2" fmla="*/ 138112 w 2414587"/>
              <a:gd name="connsiteY2" fmla="*/ 49158 h 687686"/>
              <a:gd name="connsiteX3" fmla="*/ 228599 w 2414587"/>
              <a:gd name="connsiteY3" fmla="*/ 101547 h 687686"/>
              <a:gd name="connsiteX4" fmla="*/ 311944 w 2414587"/>
              <a:gd name="connsiteY4" fmla="*/ 151552 h 687686"/>
              <a:gd name="connsiteX5" fmla="*/ 381000 w 2414587"/>
              <a:gd name="connsiteY5" fmla="*/ 196796 h 687686"/>
              <a:gd name="connsiteX6" fmla="*/ 457200 w 2414587"/>
              <a:gd name="connsiteY6" fmla="*/ 232515 h 687686"/>
              <a:gd name="connsiteX7" fmla="*/ 504825 w 2414587"/>
              <a:gd name="connsiteY7" fmla="*/ 268234 h 687686"/>
              <a:gd name="connsiteX8" fmla="*/ 552450 w 2414587"/>
              <a:gd name="connsiteY8" fmla="*/ 301571 h 687686"/>
              <a:gd name="connsiteX9" fmla="*/ 609600 w 2414587"/>
              <a:gd name="connsiteY9" fmla="*/ 349196 h 687686"/>
              <a:gd name="connsiteX10" fmla="*/ 676275 w 2414587"/>
              <a:gd name="connsiteY10" fmla="*/ 392059 h 687686"/>
              <a:gd name="connsiteX11" fmla="*/ 733425 w 2414587"/>
              <a:gd name="connsiteY11" fmla="*/ 434921 h 687686"/>
              <a:gd name="connsiteX12" fmla="*/ 800100 w 2414587"/>
              <a:gd name="connsiteY12" fmla="*/ 482546 h 687686"/>
              <a:gd name="connsiteX13" fmla="*/ 871537 w 2414587"/>
              <a:gd name="connsiteY13" fmla="*/ 530171 h 687686"/>
              <a:gd name="connsiteX14" fmla="*/ 957262 w 2414587"/>
              <a:gd name="connsiteY14" fmla="*/ 577796 h 687686"/>
              <a:gd name="connsiteX15" fmla="*/ 1014412 w 2414587"/>
              <a:gd name="connsiteY15" fmla="*/ 606371 h 687686"/>
              <a:gd name="connsiteX16" fmla="*/ 1057275 w 2414587"/>
              <a:gd name="connsiteY16" fmla="*/ 615896 h 687686"/>
              <a:gd name="connsiteX17" fmla="*/ 1138237 w 2414587"/>
              <a:gd name="connsiteY17" fmla="*/ 639709 h 687686"/>
              <a:gd name="connsiteX18" fmla="*/ 1228725 w 2414587"/>
              <a:gd name="connsiteY18" fmla="*/ 653996 h 687686"/>
              <a:gd name="connsiteX19" fmla="*/ 1304925 w 2414587"/>
              <a:gd name="connsiteY19" fmla="*/ 668284 h 687686"/>
              <a:gd name="connsiteX20" fmla="*/ 1347787 w 2414587"/>
              <a:gd name="connsiteY20" fmla="*/ 668284 h 687686"/>
              <a:gd name="connsiteX21" fmla="*/ 1471612 w 2414587"/>
              <a:gd name="connsiteY21" fmla="*/ 673046 h 687686"/>
              <a:gd name="connsiteX22" fmla="*/ 1562100 w 2414587"/>
              <a:gd name="connsiteY22" fmla="*/ 682571 h 687686"/>
              <a:gd name="connsiteX23" fmla="*/ 1690687 w 2414587"/>
              <a:gd name="connsiteY23" fmla="*/ 682571 h 687686"/>
              <a:gd name="connsiteX24" fmla="*/ 1866900 w 2414587"/>
              <a:gd name="connsiteY24" fmla="*/ 687334 h 687686"/>
              <a:gd name="connsiteX25" fmla="*/ 1995487 w 2414587"/>
              <a:gd name="connsiteY25" fmla="*/ 687334 h 687686"/>
              <a:gd name="connsiteX26" fmla="*/ 2205037 w 2414587"/>
              <a:gd name="connsiteY26" fmla="*/ 682571 h 687686"/>
              <a:gd name="connsiteX27" fmla="*/ 2414587 w 2414587"/>
              <a:gd name="connsiteY27" fmla="*/ 677809 h 687686"/>
              <a:gd name="connsiteX0" fmla="*/ 0 w 2414587"/>
              <a:gd name="connsiteY0" fmla="*/ 1534 h 687686"/>
              <a:gd name="connsiteX1" fmla="*/ 78581 w 2414587"/>
              <a:gd name="connsiteY1" fmla="*/ 8678 h 687686"/>
              <a:gd name="connsiteX2" fmla="*/ 138112 w 2414587"/>
              <a:gd name="connsiteY2" fmla="*/ 49158 h 687686"/>
              <a:gd name="connsiteX3" fmla="*/ 228599 w 2414587"/>
              <a:gd name="connsiteY3" fmla="*/ 101547 h 687686"/>
              <a:gd name="connsiteX4" fmla="*/ 311944 w 2414587"/>
              <a:gd name="connsiteY4" fmla="*/ 151552 h 687686"/>
              <a:gd name="connsiteX5" fmla="*/ 381000 w 2414587"/>
              <a:gd name="connsiteY5" fmla="*/ 196796 h 687686"/>
              <a:gd name="connsiteX6" fmla="*/ 457200 w 2414587"/>
              <a:gd name="connsiteY6" fmla="*/ 232515 h 687686"/>
              <a:gd name="connsiteX7" fmla="*/ 504825 w 2414587"/>
              <a:gd name="connsiteY7" fmla="*/ 268234 h 687686"/>
              <a:gd name="connsiteX8" fmla="*/ 552450 w 2414587"/>
              <a:gd name="connsiteY8" fmla="*/ 301571 h 687686"/>
              <a:gd name="connsiteX9" fmla="*/ 609600 w 2414587"/>
              <a:gd name="connsiteY9" fmla="*/ 349196 h 687686"/>
              <a:gd name="connsiteX10" fmla="*/ 676275 w 2414587"/>
              <a:gd name="connsiteY10" fmla="*/ 392059 h 687686"/>
              <a:gd name="connsiteX11" fmla="*/ 733425 w 2414587"/>
              <a:gd name="connsiteY11" fmla="*/ 434921 h 687686"/>
              <a:gd name="connsiteX12" fmla="*/ 800100 w 2414587"/>
              <a:gd name="connsiteY12" fmla="*/ 482546 h 687686"/>
              <a:gd name="connsiteX13" fmla="*/ 871537 w 2414587"/>
              <a:gd name="connsiteY13" fmla="*/ 530171 h 687686"/>
              <a:gd name="connsiteX14" fmla="*/ 957262 w 2414587"/>
              <a:gd name="connsiteY14" fmla="*/ 577796 h 687686"/>
              <a:gd name="connsiteX15" fmla="*/ 1014412 w 2414587"/>
              <a:gd name="connsiteY15" fmla="*/ 606371 h 687686"/>
              <a:gd name="connsiteX16" fmla="*/ 1057275 w 2414587"/>
              <a:gd name="connsiteY16" fmla="*/ 615896 h 687686"/>
              <a:gd name="connsiteX17" fmla="*/ 1138237 w 2414587"/>
              <a:gd name="connsiteY17" fmla="*/ 639709 h 687686"/>
              <a:gd name="connsiteX18" fmla="*/ 1228725 w 2414587"/>
              <a:gd name="connsiteY18" fmla="*/ 653996 h 687686"/>
              <a:gd name="connsiteX19" fmla="*/ 1304925 w 2414587"/>
              <a:gd name="connsiteY19" fmla="*/ 668284 h 687686"/>
              <a:gd name="connsiteX20" fmla="*/ 1347787 w 2414587"/>
              <a:gd name="connsiteY20" fmla="*/ 668284 h 687686"/>
              <a:gd name="connsiteX21" fmla="*/ 1471612 w 2414587"/>
              <a:gd name="connsiteY21" fmla="*/ 673046 h 687686"/>
              <a:gd name="connsiteX22" fmla="*/ 1562100 w 2414587"/>
              <a:gd name="connsiteY22" fmla="*/ 682571 h 687686"/>
              <a:gd name="connsiteX23" fmla="*/ 1690687 w 2414587"/>
              <a:gd name="connsiteY23" fmla="*/ 682571 h 687686"/>
              <a:gd name="connsiteX24" fmla="*/ 1866900 w 2414587"/>
              <a:gd name="connsiteY24" fmla="*/ 687334 h 687686"/>
              <a:gd name="connsiteX25" fmla="*/ 1995487 w 2414587"/>
              <a:gd name="connsiteY25" fmla="*/ 687334 h 687686"/>
              <a:gd name="connsiteX26" fmla="*/ 2205037 w 2414587"/>
              <a:gd name="connsiteY26" fmla="*/ 682571 h 687686"/>
              <a:gd name="connsiteX27" fmla="*/ 2414587 w 2414587"/>
              <a:gd name="connsiteY27" fmla="*/ 677809 h 687686"/>
              <a:gd name="connsiteX0" fmla="*/ 0 w 2414587"/>
              <a:gd name="connsiteY0" fmla="*/ 1534 h 687686"/>
              <a:gd name="connsiteX1" fmla="*/ 78581 w 2414587"/>
              <a:gd name="connsiteY1" fmla="*/ 8678 h 687686"/>
              <a:gd name="connsiteX2" fmla="*/ 138112 w 2414587"/>
              <a:gd name="connsiteY2" fmla="*/ 49158 h 687686"/>
              <a:gd name="connsiteX3" fmla="*/ 228599 w 2414587"/>
              <a:gd name="connsiteY3" fmla="*/ 101547 h 687686"/>
              <a:gd name="connsiteX4" fmla="*/ 311944 w 2414587"/>
              <a:gd name="connsiteY4" fmla="*/ 151552 h 687686"/>
              <a:gd name="connsiteX5" fmla="*/ 381000 w 2414587"/>
              <a:gd name="connsiteY5" fmla="*/ 196796 h 687686"/>
              <a:gd name="connsiteX6" fmla="*/ 457200 w 2414587"/>
              <a:gd name="connsiteY6" fmla="*/ 232515 h 687686"/>
              <a:gd name="connsiteX7" fmla="*/ 504825 w 2414587"/>
              <a:gd name="connsiteY7" fmla="*/ 268234 h 687686"/>
              <a:gd name="connsiteX8" fmla="*/ 552450 w 2414587"/>
              <a:gd name="connsiteY8" fmla="*/ 301571 h 687686"/>
              <a:gd name="connsiteX9" fmla="*/ 609600 w 2414587"/>
              <a:gd name="connsiteY9" fmla="*/ 349196 h 687686"/>
              <a:gd name="connsiteX10" fmla="*/ 676275 w 2414587"/>
              <a:gd name="connsiteY10" fmla="*/ 392059 h 687686"/>
              <a:gd name="connsiteX11" fmla="*/ 733425 w 2414587"/>
              <a:gd name="connsiteY11" fmla="*/ 434921 h 687686"/>
              <a:gd name="connsiteX12" fmla="*/ 800100 w 2414587"/>
              <a:gd name="connsiteY12" fmla="*/ 482546 h 687686"/>
              <a:gd name="connsiteX13" fmla="*/ 871537 w 2414587"/>
              <a:gd name="connsiteY13" fmla="*/ 530171 h 687686"/>
              <a:gd name="connsiteX14" fmla="*/ 957262 w 2414587"/>
              <a:gd name="connsiteY14" fmla="*/ 577796 h 687686"/>
              <a:gd name="connsiteX15" fmla="*/ 1012031 w 2414587"/>
              <a:gd name="connsiteY15" fmla="*/ 603990 h 687686"/>
              <a:gd name="connsiteX16" fmla="*/ 1057275 w 2414587"/>
              <a:gd name="connsiteY16" fmla="*/ 615896 h 687686"/>
              <a:gd name="connsiteX17" fmla="*/ 1138237 w 2414587"/>
              <a:gd name="connsiteY17" fmla="*/ 639709 h 687686"/>
              <a:gd name="connsiteX18" fmla="*/ 1228725 w 2414587"/>
              <a:gd name="connsiteY18" fmla="*/ 653996 h 687686"/>
              <a:gd name="connsiteX19" fmla="*/ 1304925 w 2414587"/>
              <a:gd name="connsiteY19" fmla="*/ 668284 h 687686"/>
              <a:gd name="connsiteX20" fmla="*/ 1347787 w 2414587"/>
              <a:gd name="connsiteY20" fmla="*/ 668284 h 687686"/>
              <a:gd name="connsiteX21" fmla="*/ 1471612 w 2414587"/>
              <a:gd name="connsiteY21" fmla="*/ 673046 h 687686"/>
              <a:gd name="connsiteX22" fmla="*/ 1562100 w 2414587"/>
              <a:gd name="connsiteY22" fmla="*/ 682571 h 687686"/>
              <a:gd name="connsiteX23" fmla="*/ 1690687 w 2414587"/>
              <a:gd name="connsiteY23" fmla="*/ 682571 h 687686"/>
              <a:gd name="connsiteX24" fmla="*/ 1866900 w 2414587"/>
              <a:gd name="connsiteY24" fmla="*/ 687334 h 687686"/>
              <a:gd name="connsiteX25" fmla="*/ 1995487 w 2414587"/>
              <a:gd name="connsiteY25" fmla="*/ 687334 h 687686"/>
              <a:gd name="connsiteX26" fmla="*/ 2205037 w 2414587"/>
              <a:gd name="connsiteY26" fmla="*/ 682571 h 687686"/>
              <a:gd name="connsiteX27" fmla="*/ 2414587 w 2414587"/>
              <a:gd name="connsiteY27" fmla="*/ 677809 h 687686"/>
              <a:gd name="connsiteX0" fmla="*/ 0 w 2414587"/>
              <a:gd name="connsiteY0" fmla="*/ 1534 h 687686"/>
              <a:gd name="connsiteX1" fmla="*/ 78581 w 2414587"/>
              <a:gd name="connsiteY1" fmla="*/ 8678 h 687686"/>
              <a:gd name="connsiteX2" fmla="*/ 138112 w 2414587"/>
              <a:gd name="connsiteY2" fmla="*/ 49158 h 687686"/>
              <a:gd name="connsiteX3" fmla="*/ 228599 w 2414587"/>
              <a:gd name="connsiteY3" fmla="*/ 101547 h 687686"/>
              <a:gd name="connsiteX4" fmla="*/ 311944 w 2414587"/>
              <a:gd name="connsiteY4" fmla="*/ 151552 h 687686"/>
              <a:gd name="connsiteX5" fmla="*/ 381000 w 2414587"/>
              <a:gd name="connsiteY5" fmla="*/ 196796 h 687686"/>
              <a:gd name="connsiteX6" fmla="*/ 450056 w 2414587"/>
              <a:gd name="connsiteY6" fmla="*/ 232515 h 687686"/>
              <a:gd name="connsiteX7" fmla="*/ 504825 w 2414587"/>
              <a:gd name="connsiteY7" fmla="*/ 268234 h 687686"/>
              <a:gd name="connsiteX8" fmla="*/ 552450 w 2414587"/>
              <a:gd name="connsiteY8" fmla="*/ 301571 h 687686"/>
              <a:gd name="connsiteX9" fmla="*/ 609600 w 2414587"/>
              <a:gd name="connsiteY9" fmla="*/ 349196 h 687686"/>
              <a:gd name="connsiteX10" fmla="*/ 676275 w 2414587"/>
              <a:gd name="connsiteY10" fmla="*/ 392059 h 687686"/>
              <a:gd name="connsiteX11" fmla="*/ 733425 w 2414587"/>
              <a:gd name="connsiteY11" fmla="*/ 434921 h 687686"/>
              <a:gd name="connsiteX12" fmla="*/ 800100 w 2414587"/>
              <a:gd name="connsiteY12" fmla="*/ 482546 h 687686"/>
              <a:gd name="connsiteX13" fmla="*/ 871537 w 2414587"/>
              <a:gd name="connsiteY13" fmla="*/ 530171 h 687686"/>
              <a:gd name="connsiteX14" fmla="*/ 957262 w 2414587"/>
              <a:gd name="connsiteY14" fmla="*/ 577796 h 687686"/>
              <a:gd name="connsiteX15" fmla="*/ 1012031 w 2414587"/>
              <a:gd name="connsiteY15" fmla="*/ 603990 h 687686"/>
              <a:gd name="connsiteX16" fmla="*/ 1057275 w 2414587"/>
              <a:gd name="connsiteY16" fmla="*/ 615896 h 687686"/>
              <a:gd name="connsiteX17" fmla="*/ 1138237 w 2414587"/>
              <a:gd name="connsiteY17" fmla="*/ 639709 h 687686"/>
              <a:gd name="connsiteX18" fmla="*/ 1228725 w 2414587"/>
              <a:gd name="connsiteY18" fmla="*/ 653996 h 687686"/>
              <a:gd name="connsiteX19" fmla="*/ 1304925 w 2414587"/>
              <a:gd name="connsiteY19" fmla="*/ 668284 h 687686"/>
              <a:gd name="connsiteX20" fmla="*/ 1347787 w 2414587"/>
              <a:gd name="connsiteY20" fmla="*/ 668284 h 687686"/>
              <a:gd name="connsiteX21" fmla="*/ 1471612 w 2414587"/>
              <a:gd name="connsiteY21" fmla="*/ 673046 h 687686"/>
              <a:gd name="connsiteX22" fmla="*/ 1562100 w 2414587"/>
              <a:gd name="connsiteY22" fmla="*/ 682571 h 687686"/>
              <a:gd name="connsiteX23" fmla="*/ 1690687 w 2414587"/>
              <a:gd name="connsiteY23" fmla="*/ 682571 h 687686"/>
              <a:gd name="connsiteX24" fmla="*/ 1866900 w 2414587"/>
              <a:gd name="connsiteY24" fmla="*/ 687334 h 687686"/>
              <a:gd name="connsiteX25" fmla="*/ 1995487 w 2414587"/>
              <a:gd name="connsiteY25" fmla="*/ 687334 h 687686"/>
              <a:gd name="connsiteX26" fmla="*/ 2205037 w 2414587"/>
              <a:gd name="connsiteY26" fmla="*/ 682571 h 687686"/>
              <a:gd name="connsiteX27" fmla="*/ 2414587 w 2414587"/>
              <a:gd name="connsiteY27" fmla="*/ 677809 h 687686"/>
              <a:gd name="connsiteX0" fmla="*/ 0 w 2414587"/>
              <a:gd name="connsiteY0" fmla="*/ 1534 h 687686"/>
              <a:gd name="connsiteX1" fmla="*/ 78581 w 2414587"/>
              <a:gd name="connsiteY1" fmla="*/ 8678 h 687686"/>
              <a:gd name="connsiteX2" fmla="*/ 138112 w 2414587"/>
              <a:gd name="connsiteY2" fmla="*/ 49158 h 687686"/>
              <a:gd name="connsiteX3" fmla="*/ 228599 w 2414587"/>
              <a:gd name="connsiteY3" fmla="*/ 101547 h 687686"/>
              <a:gd name="connsiteX4" fmla="*/ 311944 w 2414587"/>
              <a:gd name="connsiteY4" fmla="*/ 151552 h 687686"/>
              <a:gd name="connsiteX5" fmla="*/ 381000 w 2414587"/>
              <a:gd name="connsiteY5" fmla="*/ 196796 h 687686"/>
              <a:gd name="connsiteX6" fmla="*/ 450056 w 2414587"/>
              <a:gd name="connsiteY6" fmla="*/ 232515 h 687686"/>
              <a:gd name="connsiteX7" fmla="*/ 504825 w 2414587"/>
              <a:gd name="connsiteY7" fmla="*/ 268234 h 687686"/>
              <a:gd name="connsiteX8" fmla="*/ 552450 w 2414587"/>
              <a:gd name="connsiteY8" fmla="*/ 301571 h 687686"/>
              <a:gd name="connsiteX9" fmla="*/ 609600 w 2414587"/>
              <a:gd name="connsiteY9" fmla="*/ 349196 h 687686"/>
              <a:gd name="connsiteX10" fmla="*/ 673893 w 2414587"/>
              <a:gd name="connsiteY10" fmla="*/ 392059 h 687686"/>
              <a:gd name="connsiteX11" fmla="*/ 733425 w 2414587"/>
              <a:gd name="connsiteY11" fmla="*/ 434921 h 687686"/>
              <a:gd name="connsiteX12" fmla="*/ 800100 w 2414587"/>
              <a:gd name="connsiteY12" fmla="*/ 482546 h 687686"/>
              <a:gd name="connsiteX13" fmla="*/ 871537 w 2414587"/>
              <a:gd name="connsiteY13" fmla="*/ 530171 h 687686"/>
              <a:gd name="connsiteX14" fmla="*/ 957262 w 2414587"/>
              <a:gd name="connsiteY14" fmla="*/ 577796 h 687686"/>
              <a:gd name="connsiteX15" fmla="*/ 1012031 w 2414587"/>
              <a:gd name="connsiteY15" fmla="*/ 603990 h 687686"/>
              <a:gd name="connsiteX16" fmla="*/ 1057275 w 2414587"/>
              <a:gd name="connsiteY16" fmla="*/ 615896 h 687686"/>
              <a:gd name="connsiteX17" fmla="*/ 1138237 w 2414587"/>
              <a:gd name="connsiteY17" fmla="*/ 639709 h 687686"/>
              <a:gd name="connsiteX18" fmla="*/ 1228725 w 2414587"/>
              <a:gd name="connsiteY18" fmla="*/ 653996 h 687686"/>
              <a:gd name="connsiteX19" fmla="*/ 1304925 w 2414587"/>
              <a:gd name="connsiteY19" fmla="*/ 668284 h 687686"/>
              <a:gd name="connsiteX20" fmla="*/ 1347787 w 2414587"/>
              <a:gd name="connsiteY20" fmla="*/ 668284 h 687686"/>
              <a:gd name="connsiteX21" fmla="*/ 1471612 w 2414587"/>
              <a:gd name="connsiteY21" fmla="*/ 673046 h 687686"/>
              <a:gd name="connsiteX22" fmla="*/ 1562100 w 2414587"/>
              <a:gd name="connsiteY22" fmla="*/ 682571 h 687686"/>
              <a:gd name="connsiteX23" fmla="*/ 1690687 w 2414587"/>
              <a:gd name="connsiteY23" fmla="*/ 682571 h 687686"/>
              <a:gd name="connsiteX24" fmla="*/ 1866900 w 2414587"/>
              <a:gd name="connsiteY24" fmla="*/ 687334 h 687686"/>
              <a:gd name="connsiteX25" fmla="*/ 1995487 w 2414587"/>
              <a:gd name="connsiteY25" fmla="*/ 687334 h 687686"/>
              <a:gd name="connsiteX26" fmla="*/ 2205037 w 2414587"/>
              <a:gd name="connsiteY26" fmla="*/ 682571 h 687686"/>
              <a:gd name="connsiteX27" fmla="*/ 2414587 w 2414587"/>
              <a:gd name="connsiteY27" fmla="*/ 677809 h 687686"/>
              <a:gd name="connsiteX0" fmla="*/ 0 w 2414587"/>
              <a:gd name="connsiteY0" fmla="*/ 1534 h 687686"/>
              <a:gd name="connsiteX1" fmla="*/ 78581 w 2414587"/>
              <a:gd name="connsiteY1" fmla="*/ 8678 h 687686"/>
              <a:gd name="connsiteX2" fmla="*/ 138112 w 2414587"/>
              <a:gd name="connsiteY2" fmla="*/ 49158 h 687686"/>
              <a:gd name="connsiteX3" fmla="*/ 228599 w 2414587"/>
              <a:gd name="connsiteY3" fmla="*/ 101547 h 687686"/>
              <a:gd name="connsiteX4" fmla="*/ 311944 w 2414587"/>
              <a:gd name="connsiteY4" fmla="*/ 151552 h 687686"/>
              <a:gd name="connsiteX5" fmla="*/ 381000 w 2414587"/>
              <a:gd name="connsiteY5" fmla="*/ 196796 h 687686"/>
              <a:gd name="connsiteX6" fmla="*/ 450056 w 2414587"/>
              <a:gd name="connsiteY6" fmla="*/ 232515 h 687686"/>
              <a:gd name="connsiteX7" fmla="*/ 504825 w 2414587"/>
              <a:gd name="connsiteY7" fmla="*/ 268234 h 687686"/>
              <a:gd name="connsiteX8" fmla="*/ 552450 w 2414587"/>
              <a:gd name="connsiteY8" fmla="*/ 301571 h 687686"/>
              <a:gd name="connsiteX9" fmla="*/ 609600 w 2414587"/>
              <a:gd name="connsiteY9" fmla="*/ 349196 h 687686"/>
              <a:gd name="connsiteX10" fmla="*/ 673893 w 2414587"/>
              <a:gd name="connsiteY10" fmla="*/ 392059 h 687686"/>
              <a:gd name="connsiteX11" fmla="*/ 733425 w 2414587"/>
              <a:gd name="connsiteY11" fmla="*/ 434921 h 687686"/>
              <a:gd name="connsiteX12" fmla="*/ 800100 w 2414587"/>
              <a:gd name="connsiteY12" fmla="*/ 482546 h 687686"/>
              <a:gd name="connsiteX13" fmla="*/ 871537 w 2414587"/>
              <a:gd name="connsiteY13" fmla="*/ 530171 h 687686"/>
              <a:gd name="connsiteX14" fmla="*/ 957262 w 2414587"/>
              <a:gd name="connsiteY14" fmla="*/ 577796 h 687686"/>
              <a:gd name="connsiteX15" fmla="*/ 1012031 w 2414587"/>
              <a:gd name="connsiteY15" fmla="*/ 603990 h 687686"/>
              <a:gd name="connsiteX16" fmla="*/ 1064419 w 2414587"/>
              <a:gd name="connsiteY16" fmla="*/ 620659 h 687686"/>
              <a:gd name="connsiteX17" fmla="*/ 1138237 w 2414587"/>
              <a:gd name="connsiteY17" fmla="*/ 639709 h 687686"/>
              <a:gd name="connsiteX18" fmla="*/ 1228725 w 2414587"/>
              <a:gd name="connsiteY18" fmla="*/ 653996 h 687686"/>
              <a:gd name="connsiteX19" fmla="*/ 1304925 w 2414587"/>
              <a:gd name="connsiteY19" fmla="*/ 668284 h 687686"/>
              <a:gd name="connsiteX20" fmla="*/ 1347787 w 2414587"/>
              <a:gd name="connsiteY20" fmla="*/ 668284 h 687686"/>
              <a:gd name="connsiteX21" fmla="*/ 1471612 w 2414587"/>
              <a:gd name="connsiteY21" fmla="*/ 673046 h 687686"/>
              <a:gd name="connsiteX22" fmla="*/ 1562100 w 2414587"/>
              <a:gd name="connsiteY22" fmla="*/ 682571 h 687686"/>
              <a:gd name="connsiteX23" fmla="*/ 1690687 w 2414587"/>
              <a:gd name="connsiteY23" fmla="*/ 682571 h 687686"/>
              <a:gd name="connsiteX24" fmla="*/ 1866900 w 2414587"/>
              <a:gd name="connsiteY24" fmla="*/ 687334 h 687686"/>
              <a:gd name="connsiteX25" fmla="*/ 1995487 w 2414587"/>
              <a:gd name="connsiteY25" fmla="*/ 687334 h 687686"/>
              <a:gd name="connsiteX26" fmla="*/ 2205037 w 2414587"/>
              <a:gd name="connsiteY26" fmla="*/ 682571 h 687686"/>
              <a:gd name="connsiteX27" fmla="*/ 2414587 w 2414587"/>
              <a:gd name="connsiteY27" fmla="*/ 677809 h 687686"/>
              <a:gd name="connsiteX0" fmla="*/ 0 w 2414587"/>
              <a:gd name="connsiteY0" fmla="*/ 1534 h 687686"/>
              <a:gd name="connsiteX1" fmla="*/ 78581 w 2414587"/>
              <a:gd name="connsiteY1" fmla="*/ 8678 h 687686"/>
              <a:gd name="connsiteX2" fmla="*/ 138112 w 2414587"/>
              <a:gd name="connsiteY2" fmla="*/ 49158 h 687686"/>
              <a:gd name="connsiteX3" fmla="*/ 228599 w 2414587"/>
              <a:gd name="connsiteY3" fmla="*/ 101547 h 687686"/>
              <a:gd name="connsiteX4" fmla="*/ 311944 w 2414587"/>
              <a:gd name="connsiteY4" fmla="*/ 151552 h 687686"/>
              <a:gd name="connsiteX5" fmla="*/ 381000 w 2414587"/>
              <a:gd name="connsiteY5" fmla="*/ 196796 h 687686"/>
              <a:gd name="connsiteX6" fmla="*/ 450056 w 2414587"/>
              <a:gd name="connsiteY6" fmla="*/ 232515 h 687686"/>
              <a:gd name="connsiteX7" fmla="*/ 504825 w 2414587"/>
              <a:gd name="connsiteY7" fmla="*/ 268234 h 687686"/>
              <a:gd name="connsiteX8" fmla="*/ 552450 w 2414587"/>
              <a:gd name="connsiteY8" fmla="*/ 301571 h 687686"/>
              <a:gd name="connsiteX9" fmla="*/ 609600 w 2414587"/>
              <a:gd name="connsiteY9" fmla="*/ 349196 h 687686"/>
              <a:gd name="connsiteX10" fmla="*/ 673893 w 2414587"/>
              <a:gd name="connsiteY10" fmla="*/ 392059 h 687686"/>
              <a:gd name="connsiteX11" fmla="*/ 733425 w 2414587"/>
              <a:gd name="connsiteY11" fmla="*/ 434921 h 687686"/>
              <a:gd name="connsiteX12" fmla="*/ 800100 w 2414587"/>
              <a:gd name="connsiteY12" fmla="*/ 482546 h 687686"/>
              <a:gd name="connsiteX13" fmla="*/ 871537 w 2414587"/>
              <a:gd name="connsiteY13" fmla="*/ 530171 h 687686"/>
              <a:gd name="connsiteX14" fmla="*/ 957262 w 2414587"/>
              <a:gd name="connsiteY14" fmla="*/ 577796 h 687686"/>
              <a:gd name="connsiteX15" fmla="*/ 1012031 w 2414587"/>
              <a:gd name="connsiteY15" fmla="*/ 603990 h 687686"/>
              <a:gd name="connsiteX16" fmla="*/ 1064419 w 2414587"/>
              <a:gd name="connsiteY16" fmla="*/ 620659 h 687686"/>
              <a:gd name="connsiteX17" fmla="*/ 1143000 w 2414587"/>
              <a:gd name="connsiteY17" fmla="*/ 639709 h 687686"/>
              <a:gd name="connsiteX18" fmla="*/ 1228725 w 2414587"/>
              <a:gd name="connsiteY18" fmla="*/ 653996 h 687686"/>
              <a:gd name="connsiteX19" fmla="*/ 1304925 w 2414587"/>
              <a:gd name="connsiteY19" fmla="*/ 668284 h 687686"/>
              <a:gd name="connsiteX20" fmla="*/ 1347787 w 2414587"/>
              <a:gd name="connsiteY20" fmla="*/ 668284 h 687686"/>
              <a:gd name="connsiteX21" fmla="*/ 1471612 w 2414587"/>
              <a:gd name="connsiteY21" fmla="*/ 673046 h 687686"/>
              <a:gd name="connsiteX22" fmla="*/ 1562100 w 2414587"/>
              <a:gd name="connsiteY22" fmla="*/ 682571 h 687686"/>
              <a:gd name="connsiteX23" fmla="*/ 1690687 w 2414587"/>
              <a:gd name="connsiteY23" fmla="*/ 682571 h 687686"/>
              <a:gd name="connsiteX24" fmla="*/ 1866900 w 2414587"/>
              <a:gd name="connsiteY24" fmla="*/ 687334 h 687686"/>
              <a:gd name="connsiteX25" fmla="*/ 1995487 w 2414587"/>
              <a:gd name="connsiteY25" fmla="*/ 687334 h 687686"/>
              <a:gd name="connsiteX26" fmla="*/ 2205037 w 2414587"/>
              <a:gd name="connsiteY26" fmla="*/ 682571 h 687686"/>
              <a:gd name="connsiteX27" fmla="*/ 2414587 w 2414587"/>
              <a:gd name="connsiteY27" fmla="*/ 677809 h 687686"/>
              <a:gd name="connsiteX0" fmla="*/ 0 w 2414587"/>
              <a:gd name="connsiteY0" fmla="*/ 1534 h 687686"/>
              <a:gd name="connsiteX1" fmla="*/ 78581 w 2414587"/>
              <a:gd name="connsiteY1" fmla="*/ 8678 h 687686"/>
              <a:gd name="connsiteX2" fmla="*/ 138112 w 2414587"/>
              <a:gd name="connsiteY2" fmla="*/ 49158 h 687686"/>
              <a:gd name="connsiteX3" fmla="*/ 228599 w 2414587"/>
              <a:gd name="connsiteY3" fmla="*/ 101547 h 687686"/>
              <a:gd name="connsiteX4" fmla="*/ 311944 w 2414587"/>
              <a:gd name="connsiteY4" fmla="*/ 151552 h 687686"/>
              <a:gd name="connsiteX5" fmla="*/ 381000 w 2414587"/>
              <a:gd name="connsiteY5" fmla="*/ 196796 h 687686"/>
              <a:gd name="connsiteX6" fmla="*/ 450056 w 2414587"/>
              <a:gd name="connsiteY6" fmla="*/ 232515 h 687686"/>
              <a:gd name="connsiteX7" fmla="*/ 504825 w 2414587"/>
              <a:gd name="connsiteY7" fmla="*/ 268234 h 687686"/>
              <a:gd name="connsiteX8" fmla="*/ 552450 w 2414587"/>
              <a:gd name="connsiteY8" fmla="*/ 301571 h 687686"/>
              <a:gd name="connsiteX9" fmla="*/ 609600 w 2414587"/>
              <a:gd name="connsiteY9" fmla="*/ 349196 h 687686"/>
              <a:gd name="connsiteX10" fmla="*/ 673893 w 2414587"/>
              <a:gd name="connsiteY10" fmla="*/ 392059 h 687686"/>
              <a:gd name="connsiteX11" fmla="*/ 733425 w 2414587"/>
              <a:gd name="connsiteY11" fmla="*/ 434921 h 687686"/>
              <a:gd name="connsiteX12" fmla="*/ 800100 w 2414587"/>
              <a:gd name="connsiteY12" fmla="*/ 482546 h 687686"/>
              <a:gd name="connsiteX13" fmla="*/ 871537 w 2414587"/>
              <a:gd name="connsiteY13" fmla="*/ 530171 h 687686"/>
              <a:gd name="connsiteX14" fmla="*/ 957262 w 2414587"/>
              <a:gd name="connsiteY14" fmla="*/ 577796 h 687686"/>
              <a:gd name="connsiteX15" fmla="*/ 1012031 w 2414587"/>
              <a:gd name="connsiteY15" fmla="*/ 603990 h 687686"/>
              <a:gd name="connsiteX16" fmla="*/ 1064419 w 2414587"/>
              <a:gd name="connsiteY16" fmla="*/ 620659 h 687686"/>
              <a:gd name="connsiteX17" fmla="*/ 1143000 w 2414587"/>
              <a:gd name="connsiteY17" fmla="*/ 639709 h 687686"/>
              <a:gd name="connsiteX18" fmla="*/ 1228725 w 2414587"/>
              <a:gd name="connsiteY18" fmla="*/ 656378 h 687686"/>
              <a:gd name="connsiteX19" fmla="*/ 1304925 w 2414587"/>
              <a:gd name="connsiteY19" fmla="*/ 668284 h 687686"/>
              <a:gd name="connsiteX20" fmla="*/ 1347787 w 2414587"/>
              <a:gd name="connsiteY20" fmla="*/ 668284 h 687686"/>
              <a:gd name="connsiteX21" fmla="*/ 1471612 w 2414587"/>
              <a:gd name="connsiteY21" fmla="*/ 673046 h 687686"/>
              <a:gd name="connsiteX22" fmla="*/ 1562100 w 2414587"/>
              <a:gd name="connsiteY22" fmla="*/ 682571 h 687686"/>
              <a:gd name="connsiteX23" fmla="*/ 1690687 w 2414587"/>
              <a:gd name="connsiteY23" fmla="*/ 682571 h 687686"/>
              <a:gd name="connsiteX24" fmla="*/ 1866900 w 2414587"/>
              <a:gd name="connsiteY24" fmla="*/ 687334 h 687686"/>
              <a:gd name="connsiteX25" fmla="*/ 1995487 w 2414587"/>
              <a:gd name="connsiteY25" fmla="*/ 687334 h 687686"/>
              <a:gd name="connsiteX26" fmla="*/ 2205037 w 2414587"/>
              <a:gd name="connsiteY26" fmla="*/ 682571 h 687686"/>
              <a:gd name="connsiteX27" fmla="*/ 2414587 w 2414587"/>
              <a:gd name="connsiteY27" fmla="*/ 677809 h 687686"/>
              <a:gd name="connsiteX0" fmla="*/ 0 w 2414587"/>
              <a:gd name="connsiteY0" fmla="*/ 1534 h 687686"/>
              <a:gd name="connsiteX1" fmla="*/ 78581 w 2414587"/>
              <a:gd name="connsiteY1" fmla="*/ 8678 h 687686"/>
              <a:gd name="connsiteX2" fmla="*/ 138112 w 2414587"/>
              <a:gd name="connsiteY2" fmla="*/ 49158 h 687686"/>
              <a:gd name="connsiteX3" fmla="*/ 228599 w 2414587"/>
              <a:gd name="connsiteY3" fmla="*/ 101547 h 687686"/>
              <a:gd name="connsiteX4" fmla="*/ 311944 w 2414587"/>
              <a:gd name="connsiteY4" fmla="*/ 151552 h 687686"/>
              <a:gd name="connsiteX5" fmla="*/ 381000 w 2414587"/>
              <a:gd name="connsiteY5" fmla="*/ 196796 h 687686"/>
              <a:gd name="connsiteX6" fmla="*/ 450056 w 2414587"/>
              <a:gd name="connsiteY6" fmla="*/ 232515 h 687686"/>
              <a:gd name="connsiteX7" fmla="*/ 504825 w 2414587"/>
              <a:gd name="connsiteY7" fmla="*/ 268234 h 687686"/>
              <a:gd name="connsiteX8" fmla="*/ 552450 w 2414587"/>
              <a:gd name="connsiteY8" fmla="*/ 301571 h 687686"/>
              <a:gd name="connsiteX9" fmla="*/ 609600 w 2414587"/>
              <a:gd name="connsiteY9" fmla="*/ 349196 h 687686"/>
              <a:gd name="connsiteX10" fmla="*/ 673893 w 2414587"/>
              <a:gd name="connsiteY10" fmla="*/ 392059 h 687686"/>
              <a:gd name="connsiteX11" fmla="*/ 733425 w 2414587"/>
              <a:gd name="connsiteY11" fmla="*/ 434921 h 687686"/>
              <a:gd name="connsiteX12" fmla="*/ 800100 w 2414587"/>
              <a:gd name="connsiteY12" fmla="*/ 482546 h 687686"/>
              <a:gd name="connsiteX13" fmla="*/ 871537 w 2414587"/>
              <a:gd name="connsiteY13" fmla="*/ 530171 h 687686"/>
              <a:gd name="connsiteX14" fmla="*/ 957262 w 2414587"/>
              <a:gd name="connsiteY14" fmla="*/ 577796 h 687686"/>
              <a:gd name="connsiteX15" fmla="*/ 1012031 w 2414587"/>
              <a:gd name="connsiteY15" fmla="*/ 603990 h 687686"/>
              <a:gd name="connsiteX16" fmla="*/ 1064419 w 2414587"/>
              <a:gd name="connsiteY16" fmla="*/ 620659 h 687686"/>
              <a:gd name="connsiteX17" fmla="*/ 1143000 w 2414587"/>
              <a:gd name="connsiteY17" fmla="*/ 639709 h 687686"/>
              <a:gd name="connsiteX18" fmla="*/ 1228725 w 2414587"/>
              <a:gd name="connsiteY18" fmla="*/ 656378 h 687686"/>
              <a:gd name="connsiteX19" fmla="*/ 1304925 w 2414587"/>
              <a:gd name="connsiteY19" fmla="*/ 668284 h 687686"/>
              <a:gd name="connsiteX20" fmla="*/ 1347787 w 2414587"/>
              <a:gd name="connsiteY20" fmla="*/ 668284 h 687686"/>
              <a:gd name="connsiteX21" fmla="*/ 1447800 w 2414587"/>
              <a:gd name="connsiteY21" fmla="*/ 675428 h 687686"/>
              <a:gd name="connsiteX22" fmla="*/ 1562100 w 2414587"/>
              <a:gd name="connsiteY22" fmla="*/ 682571 h 687686"/>
              <a:gd name="connsiteX23" fmla="*/ 1690687 w 2414587"/>
              <a:gd name="connsiteY23" fmla="*/ 682571 h 687686"/>
              <a:gd name="connsiteX24" fmla="*/ 1866900 w 2414587"/>
              <a:gd name="connsiteY24" fmla="*/ 687334 h 687686"/>
              <a:gd name="connsiteX25" fmla="*/ 1995487 w 2414587"/>
              <a:gd name="connsiteY25" fmla="*/ 687334 h 687686"/>
              <a:gd name="connsiteX26" fmla="*/ 2205037 w 2414587"/>
              <a:gd name="connsiteY26" fmla="*/ 682571 h 687686"/>
              <a:gd name="connsiteX27" fmla="*/ 2414587 w 2414587"/>
              <a:gd name="connsiteY27" fmla="*/ 677809 h 687686"/>
              <a:gd name="connsiteX0" fmla="*/ 0 w 2414587"/>
              <a:gd name="connsiteY0" fmla="*/ 1534 h 689715"/>
              <a:gd name="connsiteX1" fmla="*/ 78581 w 2414587"/>
              <a:gd name="connsiteY1" fmla="*/ 8678 h 689715"/>
              <a:gd name="connsiteX2" fmla="*/ 138112 w 2414587"/>
              <a:gd name="connsiteY2" fmla="*/ 49158 h 689715"/>
              <a:gd name="connsiteX3" fmla="*/ 228599 w 2414587"/>
              <a:gd name="connsiteY3" fmla="*/ 101547 h 689715"/>
              <a:gd name="connsiteX4" fmla="*/ 311944 w 2414587"/>
              <a:gd name="connsiteY4" fmla="*/ 151552 h 689715"/>
              <a:gd name="connsiteX5" fmla="*/ 381000 w 2414587"/>
              <a:gd name="connsiteY5" fmla="*/ 196796 h 689715"/>
              <a:gd name="connsiteX6" fmla="*/ 450056 w 2414587"/>
              <a:gd name="connsiteY6" fmla="*/ 232515 h 689715"/>
              <a:gd name="connsiteX7" fmla="*/ 504825 w 2414587"/>
              <a:gd name="connsiteY7" fmla="*/ 268234 h 689715"/>
              <a:gd name="connsiteX8" fmla="*/ 552450 w 2414587"/>
              <a:gd name="connsiteY8" fmla="*/ 301571 h 689715"/>
              <a:gd name="connsiteX9" fmla="*/ 609600 w 2414587"/>
              <a:gd name="connsiteY9" fmla="*/ 349196 h 689715"/>
              <a:gd name="connsiteX10" fmla="*/ 673893 w 2414587"/>
              <a:gd name="connsiteY10" fmla="*/ 392059 h 689715"/>
              <a:gd name="connsiteX11" fmla="*/ 733425 w 2414587"/>
              <a:gd name="connsiteY11" fmla="*/ 434921 h 689715"/>
              <a:gd name="connsiteX12" fmla="*/ 800100 w 2414587"/>
              <a:gd name="connsiteY12" fmla="*/ 482546 h 689715"/>
              <a:gd name="connsiteX13" fmla="*/ 871537 w 2414587"/>
              <a:gd name="connsiteY13" fmla="*/ 530171 h 689715"/>
              <a:gd name="connsiteX14" fmla="*/ 957262 w 2414587"/>
              <a:gd name="connsiteY14" fmla="*/ 577796 h 689715"/>
              <a:gd name="connsiteX15" fmla="*/ 1012031 w 2414587"/>
              <a:gd name="connsiteY15" fmla="*/ 603990 h 689715"/>
              <a:gd name="connsiteX16" fmla="*/ 1064419 w 2414587"/>
              <a:gd name="connsiteY16" fmla="*/ 620659 h 689715"/>
              <a:gd name="connsiteX17" fmla="*/ 1143000 w 2414587"/>
              <a:gd name="connsiteY17" fmla="*/ 639709 h 689715"/>
              <a:gd name="connsiteX18" fmla="*/ 1228725 w 2414587"/>
              <a:gd name="connsiteY18" fmla="*/ 656378 h 689715"/>
              <a:gd name="connsiteX19" fmla="*/ 1304925 w 2414587"/>
              <a:gd name="connsiteY19" fmla="*/ 668284 h 689715"/>
              <a:gd name="connsiteX20" fmla="*/ 1347787 w 2414587"/>
              <a:gd name="connsiteY20" fmla="*/ 668284 h 689715"/>
              <a:gd name="connsiteX21" fmla="*/ 1447800 w 2414587"/>
              <a:gd name="connsiteY21" fmla="*/ 675428 h 689715"/>
              <a:gd name="connsiteX22" fmla="*/ 1562100 w 2414587"/>
              <a:gd name="connsiteY22" fmla="*/ 682571 h 689715"/>
              <a:gd name="connsiteX23" fmla="*/ 1690687 w 2414587"/>
              <a:gd name="connsiteY23" fmla="*/ 682571 h 689715"/>
              <a:gd name="connsiteX24" fmla="*/ 1866900 w 2414587"/>
              <a:gd name="connsiteY24" fmla="*/ 687334 h 689715"/>
              <a:gd name="connsiteX25" fmla="*/ 1995487 w 2414587"/>
              <a:gd name="connsiteY25" fmla="*/ 687334 h 689715"/>
              <a:gd name="connsiteX26" fmla="*/ 2205037 w 2414587"/>
              <a:gd name="connsiteY26" fmla="*/ 689715 h 689715"/>
              <a:gd name="connsiteX27" fmla="*/ 2414587 w 2414587"/>
              <a:gd name="connsiteY27" fmla="*/ 677809 h 689715"/>
              <a:gd name="connsiteX0" fmla="*/ 0 w 2414587"/>
              <a:gd name="connsiteY0" fmla="*/ 1534 h 689715"/>
              <a:gd name="connsiteX1" fmla="*/ 78581 w 2414587"/>
              <a:gd name="connsiteY1" fmla="*/ 8678 h 689715"/>
              <a:gd name="connsiteX2" fmla="*/ 138112 w 2414587"/>
              <a:gd name="connsiteY2" fmla="*/ 49158 h 689715"/>
              <a:gd name="connsiteX3" fmla="*/ 228599 w 2414587"/>
              <a:gd name="connsiteY3" fmla="*/ 101547 h 689715"/>
              <a:gd name="connsiteX4" fmla="*/ 311944 w 2414587"/>
              <a:gd name="connsiteY4" fmla="*/ 151552 h 689715"/>
              <a:gd name="connsiteX5" fmla="*/ 381000 w 2414587"/>
              <a:gd name="connsiteY5" fmla="*/ 196796 h 689715"/>
              <a:gd name="connsiteX6" fmla="*/ 450056 w 2414587"/>
              <a:gd name="connsiteY6" fmla="*/ 232515 h 689715"/>
              <a:gd name="connsiteX7" fmla="*/ 504825 w 2414587"/>
              <a:gd name="connsiteY7" fmla="*/ 268234 h 689715"/>
              <a:gd name="connsiteX8" fmla="*/ 552450 w 2414587"/>
              <a:gd name="connsiteY8" fmla="*/ 301571 h 689715"/>
              <a:gd name="connsiteX9" fmla="*/ 609600 w 2414587"/>
              <a:gd name="connsiteY9" fmla="*/ 349196 h 689715"/>
              <a:gd name="connsiteX10" fmla="*/ 673893 w 2414587"/>
              <a:gd name="connsiteY10" fmla="*/ 392059 h 689715"/>
              <a:gd name="connsiteX11" fmla="*/ 733425 w 2414587"/>
              <a:gd name="connsiteY11" fmla="*/ 434921 h 689715"/>
              <a:gd name="connsiteX12" fmla="*/ 800100 w 2414587"/>
              <a:gd name="connsiteY12" fmla="*/ 482546 h 689715"/>
              <a:gd name="connsiteX13" fmla="*/ 871537 w 2414587"/>
              <a:gd name="connsiteY13" fmla="*/ 530171 h 689715"/>
              <a:gd name="connsiteX14" fmla="*/ 957262 w 2414587"/>
              <a:gd name="connsiteY14" fmla="*/ 577796 h 689715"/>
              <a:gd name="connsiteX15" fmla="*/ 1012031 w 2414587"/>
              <a:gd name="connsiteY15" fmla="*/ 603990 h 689715"/>
              <a:gd name="connsiteX16" fmla="*/ 1064419 w 2414587"/>
              <a:gd name="connsiteY16" fmla="*/ 620659 h 689715"/>
              <a:gd name="connsiteX17" fmla="*/ 1143000 w 2414587"/>
              <a:gd name="connsiteY17" fmla="*/ 639709 h 689715"/>
              <a:gd name="connsiteX18" fmla="*/ 1228725 w 2414587"/>
              <a:gd name="connsiteY18" fmla="*/ 656378 h 689715"/>
              <a:gd name="connsiteX19" fmla="*/ 1304925 w 2414587"/>
              <a:gd name="connsiteY19" fmla="*/ 668284 h 689715"/>
              <a:gd name="connsiteX20" fmla="*/ 1347787 w 2414587"/>
              <a:gd name="connsiteY20" fmla="*/ 668284 h 689715"/>
              <a:gd name="connsiteX21" fmla="*/ 1447800 w 2414587"/>
              <a:gd name="connsiteY21" fmla="*/ 675428 h 689715"/>
              <a:gd name="connsiteX22" fmla="*/ 1562100 w 2414587"/>
              <a:gd name="connsiteY22" fmla="*/ 682571 h 689715"/>
              <a:gd name="connsiteX23" fmla="*/ 1690687 w 2414587"/>
              <a:gd name="connsiteY23" fmla="*/ 682571 h 689715"/>
              <a:gd name="connsiteX24" fmla="*/ 1866900 w 2414587"/>
              <a:gd name="connsiteY24" fmla="*/ 687334 h 689715"/>
              <a:gd name="connsiteX25" fmla="*/ 1995487 w 2414587"/>
              <a:gd name="connsiteY25" fmla="*/ 687334 h 689715"/>
              <a:gd name="connsiteX26" fmla="*/ 2205037 w 2414587"/>
              <a:gd name="connsiteY26" fmla="*/ 689715 h 689715"/>
              <a:gd name="connsiteX27" fmla="*/ 2414587 w 2414587"/>
              <a:gd name="connsiteY27" fmla="*/ 687334 h 68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4587" h="689715">
                <a:moveTo>
                  <a:pt x="0" y="1534"/>
                </a:moveTo>
                <a:cubicBezTo>
                  <a:pt x="26590" y="-2038"/>
                  <a:pt x="55562" y="741"/>
                  <a:pt x="78581" y="8678"/>
                </a:cubicBezTo>
                <a:cubicBezTo>
                  <a:pt x="101600" y="16615"/>
                  <a:pt x="113109" y="33680"/>
                  <a:pt x="138112" y="49158"/>
                </a:cubicBezTo>
                <a:cubicBezTo>
                  <a:pt x="163115" y="64636"/>
                  <a:pt x="199627" y="84481"/>
                  <a:pt x="228599" y="101547"/>
                </a:cubicBezTo>
                <a:cubicBezTo>
                  <a:pt x="257571" y="118613"/>
                  <a:pt x="286544" y="135677"/>
                  <a:pt x="311944" y="151552"/>
                </a:cubicBezTo>
                <a:cubicBezTo>
                  <a:pt x="337344" y="167427"/>
                  <a:pt x="357981" y="183302"/>
                  <a:pt x="381000" y="196796"/>
                </a:cubicBezTo>
                <a:cubicBezTo>
                  <a:pt x="404019" y="210290"/>
                  <a:pt x="412751" y="208703"/>
                  <a:pt x="450056" y="232515"/>
                </a:cubicBezTo>
                <a:cubicBezTo>
                  <a:pt x="487361" y="256327"/>
                  <a:pt x="487759" y="256725"/>
                  <a:pt x="504825" y="268234"/>
                </a:cubicBezTo>
                <a:cubicBezTo>
                  <a:pt x="521891" y="279743"/>
                  <a:pt x="534988" y="288077"/>
                  <a:pt x="552450" y="301571"/>
                </a:cubicBezTo>
                <a:cubicBezTo>
                  <a:pt x="569913" y="315065"/>
                  <a:pt x="589360" y="334115"/>
                  <a:pt x="609600" y="349196"/>
                </a:cubicBezTo>
                <a:cubicBezTo>
                  <a:pt x="629840" y="364277"/>
                  <a:pt x="653256" y="377772"/>
                  <a:pt x="673893" y="392059"/>
                </a:cubicBezTo>
                <a:cubicBezTo>
                  <a:pt x="694530" y="406346"/>
                  <a:pt x="712390" y="419840"/>
                  <a:pt x="733425" y="434921"/>
                </a:cubicBezTo>
                <a:cubicBezTo>
                  <a:pt x="754460" y="450002"/>
                  <a:pt x="777082" y="466671"/>
                  <a:pt x="800100" y="482546"/>
                </a:cubicBezTo>
                <a:cubicBezTo>
                  <a:pt x="823118" y="498421"/>
                  <a:pt x="845343" y="514296"/>
                  <a:pt x="871537" y="530171"/>
                </a:cubicBezTo>
                <a:cubicBezTo>
                  <a:pt x="897731" y="546046"/>
                  <a:pt x="933846" y="565493"/>
                  <a:pt x="957262" y="577796"/>
                </a:cubicBezTo>
                <a:cubicBezTo>
                  <a:pt x="980678" y="590099"/>
                  <a:pt x="994172" y="596846"/>
                  <a:pt x="1012031" y="603990"/>
                </a:cubicBezTo>
                <a:cubicBezTo>
                  <a:pt x="1029890" y="611134"/>
                  <a:pt x="1042591" y="614706"/>
                  <a:pt x="1064419" y="620659"/>
                </a:cubicBezTo>
                <a:cubicBezTo>
                  <a:pt x="1086247" y="626612"/>
                  <a:pt x="1115616" y="633756"/>
                  <a:pt x="1143000" y="639709"/>
                </a:cubicBezTo>
                <a:cubicBezTo>
                  <a:pt x="1170384" y="645662"/>
                  <a:pt x="1201738" y="651616"/>
                  <a:pt x="1228725" y="656378"/>
                </a:cubicBezTo>
                <a:cubicBezTo>
                  <a:pt x="1255712" y="661140"/>
                  <a:pt x="1285081" y="666300"/>
                  <a:pt x="1304925" y="668284"/>
                </a:cubicBezTo>
                <a:cubicBezTo>
                  <a:pt x="1324769" y="670268"/>
                  <a:pt x="1323975" y="667093"/>
                  <a:pt x="1347787" y="668284"/>
                </a:cubicBezTo>
                <a:cubicBezTo>
                  <a:pt x="1371599" y="669475"/>
                  <a:pt x="1412081" y="673047"/>
                  <a:pt x="1447800" y="675428"/>
                </a:cubicBezTo>
                <a:cubicBezTo>
                  <a:pt x="1483519" y="677809"/>
                  <a:pt x="1521619" y="681381"/>
                  <a:pt x="1562100" y="682571"/>
                </a:cubicBezTo>
                <a:cubicBezTo>
                  <a:pt x="1602581" y="683761"/>
                  <a:pt x="1639887" y="681777"/>
                  <a:pt x="1690687" y="682571"/>
                </a:cubicBezTo>
                <a:cubicBezTo>
                  <a:pt x="1741487" y="683365"/>
                  <a:pt x="1816100" y="686540"/>
                  <a:pt x="1866900" y="687334"/>
                </a:cubicBezTo>
                <a:cubicBezTo>
                  <a:pt x="1917700" y="688128"/>
                  <a:pt x="1939131" y="686937"/>
                  <a:pt x="1995487" y="687334"/>
                </a:cubicBezTo>
                <a:lnTo>
                  <a:pt x="2205037" y="689715"/>
                </a:lnTo>
                <a:cubicBezTo>
                  <a:pt x="2274887" y="689715"/>
                  <a:pt x="2344737" y="688128"/>
                  <a:pt x="2414587" y="687334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556094" y="5332998"/>
                <a:ext cx="1827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94" y="5332998"/>
                <a:ext cx="182742" cy="276999"/>
              </a:xfrm>
              <a:prstGeom prst="rect">
                <a:avLst/>
              </a:prstGeom>
              <a:blipFill>
                <a:blip r:embed="rId11"/>
                <a:stretch>
                  <a:fillRect l="-33333" r="-3000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380603" y="5389984"/>
                <a:ext cx="172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603" y="5389984"/>
                <a:ext cx="172547" cy="276999"/>
              </a:xfrm>
              <a:prstGeom prst="rect">
                <a:avLst/>
              </a:prstGeom>
              <a:blipFill>
                <a:blip r:embed="rId12"/>
                <a:stretch>
                  <a:fillRect l="-50000" t="-2174" r="-42857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170875" y="4342299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875" y="4342299"/>
                <a:ext cx="185948" cy="276999"/>
              </a:xfrm>
              <a:prstGeom prst="rect">
                <a:avLst/>
              </a:prstGeom>
              <a:blipFill>
                <a:blip r:embed="rId13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3139576" y="3998741"/>
            <a:ext cx="177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field repulsion energy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3172272" y="4712580"/>
            <a:ext cx="1714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condensation energy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924317" y="3910292"/>
                <a:ext cx="429092" cy="4378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317" y="3910292"/>
                <a:ext cx="429092" cy="4378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876628" y="4643478"/>
                <a:ext cx="490006" cy="4378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en-US" sz="1400" b="1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628" y="4643478"/>
                <a:ext cx="490006" cy="43781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133438" y="3945004"/>
                <a:ext cx="5757881" cy="3529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 smtClean="0"/>
                  <a:t>Allow field penetration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box>
                  </m:oMath>
                </a14:m>
                <a:r>
                  <a:rPr lang="en-US" dirty="0" smtClean="0"/>
                  <a:t>  </a:t>
                </a:r>
                <a:r>
                  <a:rPr lang="en-US" b="1" dirty="0" smtClean="0"/>
                  <a:t>lowers</a:t>
                </a:r>
                <a:r>
                  <a:rPr lang="en-US" dirty="0" smtClean="0"/>
                  <a:t> SC energy</a:t>
                </a:r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438" y="3945004"/>
                <a:ext cx="5757881" cy="352982"/>
              </a:xfrm>
              <a:prstGeom prst="rect">
                <a:avLst/>
              </a:prstGeom>
              <a:blipFill>
                <a:blip r:embed="rId16"/>
                <a:stretch>
                  <a:fillRect l="-2434" t="-8621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173430" y="5151089"/>
                <a:ext cx="1970570" cy="3638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b="0" i="1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box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box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430" y="5151089"/>
                <a:ext cx="1970570" cy="363818"/>
              </a:xfrm>
              <a:prstGeom prst="rect">
                <a:avLst/>
              </a:prstGeom>
              <a:blipFill>
                <a:blip r:embed="rId17"/>
                <a:stretch>
                  <a:fillRect l="-3096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52459" y="4407104"/>
                <a:ext cx="4640245" cy="445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Lose SC region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~+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box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  <a:r>
                  <a:rPr lang="en-US" b="1" dirty="0" smtClean="0"/>
                  <a:t>raises</a:t>
                </a:r>
                <a:r>
                  <a:rPr lang="en-US" dirty="0" smtClean="0"/>
                  <a:t> </a:t>
                </a:r>
                <a:r>
                  <a:rPr lang="en-US" dirty="0"/>
                  <a:t>SC energy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59" y="4407104"/>
                <a:ext cx="4640245" cy="445315"/>
              </a:xfrm>
              <a:prstGeom prst="rect">
                <a:avLst/>
              </a:prstGeom>
              <a:blipFill>
                <a:blip r:embed="rId18"/>
                <a:stretch>
                  <a:fillRect l="-1183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337348" y="6182443"/>
                <a:ext cx="941668" cy="445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box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48" y="6182443"/>
                <a:ext cx="941668" cy="44531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290028" y="5682024"/>
                <a:ext cx="4632037" cy="445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 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box>
                  </m:oMath>
                </a14:m>
                <a:r>
                  <a:rPr lang="en-US" dirty="0"/>
                  <a:t>, since H =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c</a:t>
                </a:r>
                <a:r>
                  <a:rPr lang="en-US" dirty="0"/>
                  <a:t> at the phase boundary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028" y="5682024"/>
                <a:ext cx="4632037" cy="445315"/>
              </a:xfrm>
              <a:prstGeom prst="rect">
                <a:avLst/>
              </a:prstGeom>
              <a:blipFill>
                <a:blip r:embed="rId20"/>
                <a:stretch>
                  <a:fillRect r="-132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017875" y="5752626"/>
                <a:ext cx="25693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Bulk: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75" y="5752626"/>
                <a:ext cx="2569358" cy="369332"/>
              </a:xfrm>
              <a:prstGeom prst="rect">
                <a:avLst/>
              </a:prstGeom>
              <a:blipFill>
                <a:blip r:embed="rId21"/>
                <a:stretch>
                  <a:fillRect l="-213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50870" y="6274249"/>
                <a:ext cx="5412700" cy="412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Surface: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𝑑𝑉</m:t>
                        </m:r>
                      </m:e>
                    </m:nary>
                  </m:oMath>
                </a14:m>
                <a:r>
                  <a:rPr lang="en-US" dirty="0"/>
                  <a:t> (integrate over surface region)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70" y="6274249"/>
                <a:ext cx="5412700" cy="412164"/>
              </a:xfrm>
              <a:prstGeom prst="rect">
                <a:avLst/>
              </a:prstGeom>
              <a:blipFill>
                <a:blip r:embed="rId22"/>
                <a:stretch>
                  <a:fillRect l="-901" t="-132353" b="-19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381397" y="5700006"/>
                <a:ext cx="1634422" cy="453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sz="2000" i="1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&lt;0 </m:t>
                          </m:r>
                        </m:e>
                      </m:box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97" y="5700006"/>
                <a:ext cx="1634422" cy="453650"/>
              </a:xfrm>
              <a:prstGeom prst="rect">
                <a:avLst/>
              </a:prstGeom>
              <a:blipFill>
                <a:blip r:embed="rId2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5015819" y="5760939"/>
                <a:ext cx="8231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19" y="5760939"/>
                <a:ext cx="823174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97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58" grpId="0" animBg="1"/>
      <p:bldP spid="60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15" grpId="0"/>
      <p:bldP spid="16" grpId="0"/>
      <p:bldP spid="45" grpId="0"/>
      <p:bldP spid="46" grpId="0"/>
      <p:bldP spid="47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8CB6A0-84B9-4D46-89ED-4EA01D8DAEBA}"/>
                  </a:ext>
                </a:extLst>
              </p:cNvPr>
              <p:cNvSpPr txBox="1"/>
              <p:nvPr/>
            </p:nvSpPr>
            <p:spPr>
              <a:xfrm>
                <a:off x="1193018" y="212692"/>
                <a:ext cx="164090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8CB6A0-84B9-4D46-89ED-4EA01D8DA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018" y="212692"/>
                <a:ext cx="1640909" cy="369332"/>
              </a:xfrm>
              <a:prstGeom prst="rect">
                <a:avLst/>
              </a:prstGeom>
              <a:blipFill>
                <a:blip r:embed="rId2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9CEB25-9D41-4E65-AE1D-C25AE41C0369}"/>
                  </a:ext>
                </a:extLst>
              </p:cNvPr>
              <p:cNvSpPr txBox="1"/>
              <p:nvPr/>
            </p:nvSpPr>
            <p:spPr>
              <a:xfrm>
                <a:off x="5246173" y="215319"/>
                <a:ext cx="164090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9CEB25-9D41-4E65-AE1D-C25AE41C0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173" y="215319"/>
                <a:ext cx="1640909" cy="369332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973998-10B2-435A-951F-39CEC09A5D16}"/>
                  </a:ext>
                </a:extLst>
              </p:cNvPr>
              <p:cNvSpPr txBox="1"/>
              <p:nvPr/>
            </p:nvSpPr>
            <p:spPr>
              <a:xfrm>
                <a:off x="1487379" y="636811"/>
                <a:ext cx="1052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973998-10B2-435A-951F-39CEC09A5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379" y="636811"/>
                <a:ext cx="10521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421CD7-F5F0-43B7-9D0A-0821BE1E2792}"/>
                  </a:ext>
                </a:extLst>
              </p:cNvPr>
              <p:cNvSpPr txBox="1"/>
              <p:nvPr/>
            </p:nvSpPr>
            <p:spPr>
              <a:xfrm>
                <a:off x="5582433" y="664917"/>
                <a:ext cx="102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421CD7-F5F0-43B7-9D0A-0821BE1E2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433" y="664917"/>
                <a:ext cx="10271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F3C57F4-B441-4E80-AD4D-3BA89ADA83B3}"/>
              </a:ext>
            </a:extLst>
          </p:cNvPr>
          <p:cNvSpPr txBox="1"/>
          <p:nvPr/>
        </p:nvSpPr>
        <p:spPr>
          <a:xfrm>
            <a:off x="548293" y="1060931"/>
            <a:ext cx="351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N-S </a:t>
            </a:r>
            <a:r>
              <a:rPr lang="en-US" dirty="0"/>
              <a:t>boundaries </a:t>
            </a:r>
            <a:r>
              <a:rPr lang="en-US" u="sng" dirty="0"/>
              <a:t>cost</a:t>
            </a:r>
            <a:r>
              <a:rPr lang="en-US" dirty="0"/>
              <a:t> </a:t>
            </a:r>
            <a:r>
              <a:rPr lang="en-US" dirty="0" smtClean="0"/>
              <a:t>energy</a:t>
            </a:r>
            <a:endParaRPr lang="en-US" dirty="0"/>
          </a:p>
          <a:p>
            <a:r>
              <a:rPr lang="en-US" dirty="0" smtClean="0"/>
              <a:t>Resists formation of vortices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2F5FA9-0452-475B-AF4E-1B050652783D}"/>
              </a:ext>
            </a:extLst>
          </p:cNvPr>
          <p:cNvSpPr txBox="1"/>
          <p:nvPr/>
        </p:nvSpPr>
        <p:spPr>
          <a:xfrm>
            <a:off x="4649739" y="1097794"/>
            <a:ext cx="640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N-S boundaries </a:t>
            </a:r>
            <a:r>
              <a:rPr lang="en-US" u="sng" dirty="0"/>
              <a:t>lower</a:t>
            </a:r>
            <a:r>
              <a:rPr lang="en-US" dirty="0"/>
              <a:t> </a:t>
            </a:r>
            <a:r>
              <a:rPr lang="en-US" dirty="0" smtClean="0"/>
              <a:t>the system </a:t>
            </a:r>
            <a:r>
              <a:rPr lang="en-US" dirty="0"/>
              <a:t>energy </a:t>
            </a:r>
          </a:p>
          <a:p>
            <a:r>
              <a:rPr lang="en-US" dirty="0" smtClean="0"/>
              <a:t>Encourages formation of vortices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D43AE5-1F02-4545-9768-7C4EB836193A}"/>
                  </a:ext>
                </a:extLst>
              </p:cNvPr>
              <p:cNvSpPr txBox="1"/>
              <p:nvPr/>
            </p:nvSpPr>
            <p:spPr>
              <a:xfrm>
                <a:off x="620913" y="2442057"/>
                <a:ext cx="11327701" cy="70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  <m:nary>
                          <m:nary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0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  <m:acc>
                                  <m:accPr>
                                    <m:chr m:val="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</m:acc>
                                <m:r>
                                  <a:rPr lang="en-US" sz="2000" i="0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0" dirty="0">
                                        <a:latin typeface="Cambria Math" panose="02040503050406030204" pitchFamily="18" charset="0"/>
                                      </a:rPr>
                                      <m:t>2ⅇ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sz="2000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"/>
                        <m:endChr m:val="}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2000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sz="2000" b="0" i="1" baseline="-25000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D43AE5-1F02-4545-9768-7C4EB8361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3" y="2442057"/>
                <a:ext cx="11327701" cy="7015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9773210" y="2605596"/>
            <a:ext cx="2175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 = energy per length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2297" y="2130390"/>
            <a:ext cx="2958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/>
              <a:t>Ginzburg</a:t>
            </a:r>
            <a:r>
              <a:rPr lang="en-US" u="sng" dirty="0"/>
              <a:t> – London treatment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3931162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7200" y="5233956"/>
                <a:ext cx="11887200" cy="1571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u="sng" dirty="0"/>
                  <a:t>Subtract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expression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 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grow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𝐻𝑐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limLoc m:val="subSup"/>
                        <m:grow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nary>
                      <m:naryPr>
                        <m:chr m:val="∑"/>
                        <m:grow m:val="on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𝐻𝑐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i="1" baseline="-2500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limLoc m:val="subSup"/>
                        <m:grow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𝐻𝑐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i="1" baseline="-2500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∞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	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33956"/>
                <a:ext cx="11887200" cy="1571071"/>
              </a:xfrm>
              <a:prstGeom prst="rect">
                <a:avLst/>
              </a:prstGeom>
              <a:blipFill>
                <a:blip r:embed="rId7"/>
                <a:stretch>
                  <a:fillRect l="-410" t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20913" y="3221594"/>
                <a:ext cx="5822107" cy="561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en-US" dirty="0"/>
                  <a:t> GL equation: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ℏ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ⅈ</m:t>
                                </m:r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2ⅇ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3" y="3221594"/>
                <a:ext cx="5822107" cy="561564"/>
              </a:xfrm>
              <a:prstGeom prst="rect">
                <a:avLst/>
              </a:prstGeom>
              <a:blipFill>
                <a:blip r:embed="rId8"/>
                <a:stretch>
                  <a:fillRect l="-942"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20913" y="3913402"/>
                <a:ext cx="3238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u="sng" dirty="0"/>
                  <a:t>Multiply </a:t>
                </a:r>
                <a:r>
                  <a:rPr lang="en-US" dirty="0"/>
                  <a:t>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integrate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3" y="3913402"/>
                <a:ext cx="3238644" cy="369332"/>
              </a:xfrm>
              <a:prstGeom prst="rect">
                <a:avLst/>
              </a:prstGeom>
              <a:blipFill>
                <a:blip r:embed="rId9"/>
                <a:stretch>
                  <a:fillRect l="-1695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191746" y="4212853"/>
                <a:ext cx="5209054" cy="846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ℏ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𝛻</m:t>
                                              </m:r>
                                            </m:e>
                                          </m:acc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ⅈ</m:t>
                                          </m:r>
                                        </m:den>
                                      </m:f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acc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746" y="4212853"/>
                <a:ext cx="5209054" cy="8465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95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9EC69D-C01D-4A76-90D0-5D76C0CD3C14}"/>
                  </a:ext>
                </a:extLst>
              </p:cNvPr>
              <p:cNvSpPr txBox="1"/>
              <p:nvPr/>
            </p:nvSpPr>
            <p:spPr>
              <a:xfrm>
                <a:off x="319807" y="102370"/>
                <a:ext cx="5749447" cy="817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𝐻𝑐</m:t>
                                      </m:r>
                                    </m:num>
                                    <m:den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r>
                                        <a:rPr lang="en-US" i="1" baseline="-25000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</m:num>
                                    <m:den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𝛹</m:t>
                                      </m:r>
                                      <m:r>
                                        <a:rPr lang="en-US" i="1" baseline="-25000" smtClean="0"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9EC69D-C01D-4A76-90D0-5D76C0CD3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07" y="102370"/>
                <a:ext cx="5749447" cy="8179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B9DBFD-662D-473D-B3AC-B3F9BD03E99F}"/>
                  </a:ext>
                </a:extLst>
              </p:cNvPr>
              <p:cNvSpPr txBox="1"/>
              <p:nvPr/>
            </p:nvSpPr>
            <p:spPr>
              <a:xfrm>
                <a:off x="1542675" y="1263585"/>
                <a:ext cx="12901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field</a:t>
                </a:r>
              </a:p>
              <a:p>
                <a:pPr algn="ctr"/>
                <a:r>
                  <a:rPr lang="en-US" dirty="0"/>
                  <a:t>penetration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B9DBFD-662D-473D-B3AC-B3F9BD03E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675" y="1263585"/>
                <a:ext cx="1290181" cy="923330"/>
              </a:xfrm>
              <a:prstGeom prst="rect">
                <a:avLst/>
              </a:prstGeom>
              <a:blipFill>
                <a:blip r:embed="rId3"/>
                <a:stretch>
                  <a:fillRect l="-3774" t="-3289" r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7A3C5A-2996-4E1C-BEF9-BAC124301A6A}"/>
              </a:ext>
            </a:extLst>
          </p:cNvPr>
          <p:cNvCxnSpPr>
            <a:stCxn id="6" idx="0"/>
          </p:cNvCxnSpPr>
          <p:nvPr/>
        </p:nvCxnSpPr>
        <p:spPr>
          <a:xfrm flipV="1">
            <a:off x="2187766" y="971973"/>
            <a:ext cx="3131" cy="2916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8C5AE4-0BB2-4301-9CCB-DA306B1D8567}"/>
                  </a:ext>
                </a:extLst>
              </p:cNvPr>
              <p:cNvSpPr txBox="1"/>
              <p:nvPr/>
            </p:nvSpPr>
            <p:spPr>
              <a:xfrm>
                <a:off x="2576073" y="1263585"/>
                <a:ext cx="18037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order parameter</a:t>
                </a:r>
              </a:p>
              <a:p>
                <a:pPr algn="ctr"/>
                <a:r>
                  <a:rPr lang="en-US" dirty="0"/>
                  <a:t>variation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8C5AE4-0BB2-4301-9CCB-DA306B1D8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73" y="1263585"/>
                <a:ext cx="1803748" cy="923330"/>
              </a:xfrm>
              <a:prstGeom prst="rect">
                <a:avLst/>
              </a:prstGeom>
              <a:blipFill>
                <a:blip r:embed="rId4"/>
                <a:stretch>
                  <a:fillRect l="-1017" t="-3289" r="-1017" b="-4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1E9E13-DAF6-497A-9D6B-6DF00788E15D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3474817" y="971973"/>
            <a:ext cx="3130" cy="2916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1B4F80-1388-4770-BDBF-DC8DD4FE9727}"/>
                  </a:ext>
                </a:extLst>
              </p:cNvPr>
              <p:cNvSpPr txBox="1"/>
              <p:nvPr/>
            </p:nvSpPr>
            <p:spPr>
              <a:xfrm>
                <a:off x="346553" y="2403721"/>
                <a:ext cx="57494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from GL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calculate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1B4F80-1388-4770-BDBF-DC8DD4FE9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53" y="2403721"/>
                <a:ext cx="5749447" cy="369332"/>
              </a:xfrm>
              <a:prstGeom prst="rect">
                <a:avLst/>
              </a:prstGeom>
              <a:blipFill>
                <a:blip r:embed="rId5"/>
                <a:stretch>
                  <a:fillRect l="-95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F791DF-7239-483D-B3E6-A0AF8E499072}"/>
                  </a:ext>
                </a:extLst>
              </p:cNvPr>
              <p:cNvSpPr txBox="1"/>
              <p:nvPr/>
            </p:nvSpPr>
            <p:spPr>
              <a:xfrm>
                <a:off x="586556" y="3076393"/>
                <a:ext cx="186637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F791DF-7239-483D-B3E6-A0AF8E499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56" y="3076393"/>
                <a:ext cx="1866379" cy="369332"/>
              </a:xfrm>
              <a:prstGeom prst="rect">
                <a:avLst/>
              </a:prstGeom>
              <a:blipFill>
                <a:blip r:embed="rId6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B9C610-8616-4657-A65E-58ED8339E2BD}"/>
                  </a:ext>
                </a:extLst>
              </p:cNvPr>
              <p:cNvSpPr txBox="1"/>
              <p:nvPr/>
            </p:nvSpPr>
            <p:spPr>
              <a:xfrm>
                <a:off x="3749380" y="3076393"/>
                <a:ext cx="186637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B9C610-8616-4657-A65E-58ED8339E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380" y="3076393"/>
                <a:ext cx="1866379" cy="369332"/>
              </a:xfrm>
              <a:prstGeom prst="rect">
                <a:avLst/>
              </a:prstGeom>
              <a:blipFill>
                <a:blip r:embed="rId7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508C632-B106-4C36-81B8-935E00FC6F72}"/>
              </a:ext>
            </a:extLst>
          </p:cNvPr>
          <p:cNvGrpSpPr/>
          <p:nvPr/>
        </p:nvGrpSpPr>
        <p:grpSpPr>
          <a:xfrm>
            <a:off x="3128080" y="3670350"/>
            <a:ext cx="2627317" cy="1622870"/>
            <a:chOff x="3803233" y="4461739"/>
            <a:chExt cx="2627317" cy="1491578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F49445E-F513-4EBF-BE9C-7282CB089B64}"/>
                </a:ext>
              </a:extLst>
            </p:cNvPr>
            <p:cNvCxnSpPr/>
            <p:nvPr/>
          </p:nvCxnSpPr>
          <p:spPr>
            <a:xfrm flipV="1">
              <a:off x="4528161" y="4461739"/>
              <a:ext cx="0" cy="11155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4C21FA0-0C8B-499B-9447-13BAD72D4E98}"/>
                </a:ext>
              </a:extLst>
            </p:cNvPr>
            <p:cNvCxnSpPr/>
            <p:nvPr/>
          </p:nvCxnSpPr>
          <p:spPr>
            <a:xfrm>
              <a:off x="4528161" y="5563055"/>
              <a:ext cx="13715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7C8439B-BDDF-4536-A93A-8AE8527B24B6}"/>
                </a:ext>
              </a:extLst>
            </p:cNvPr>
            <p:cNvCxnSpPr/>
            <p:nvPr/>
          </p:nvCxnSpPr>
          <p:spPr>
            <a:xfrm flipV="1">
              <a:off x="4897676" y="4536928"/>
              <a:ext cx="0" cy="100584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48DA21-CDF3-40C8-BCF8-93592BE14439}"/>
                </a:ext>
              </a:extLst>
            </p:cNvPr>
            <p:cNvCxnSpPr/>
            <p:nvPr/>
          </p:nvCxnSpPr>
          <p:spPr>
            <a:xfrm flipV="1">
              <a:off x="5332959" y="4557215"/>
              <a:ext cx="0" cy="100584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" name="Freeform: Shape 41">
              <a:extLst>
                <a:ext uri="{FF2B5EF4-FFF2-40B4-BE49-F238E27FC236}">
                  <a16:creationId xmlns:a16="http://schemas.microsoft.com/office/drawing/2014/main" id="{962ECBAA-1A40-403A-8AF7-0CBD243EBD59}"/>
                </a:ext>
              </a:extLst>
            </p:cNvPr>
            <p:cNvSpPr/>
            <p:nvPr/>
          </p:nvSpPr>
          <p:spPr>
            <a:xfrm>
              <a:off x="4534422" y="4747364"/>
              <a:ext cx="1440493" cy="801666"/>
            </a:xfrm>
            <a:custGeom>
              <a:avLst/>
              <a:gdLst>
                <a:gd name="connsiteX0" fmla="*/ 0 w 1440493"/>
                <a:gd name="connsiteY0" fmla="*/ 757868 h 757868"/>
                <a:gd name="connsiteX1" fmla="*/ 413359 w 1440493"/>
                <a:gd name="connsiteY1" fmla="*/ 106515 h 757868"/>
                <a:gd name="connsiteX2" fmla="*/ 764088 w 1440493"/>
                <a:gd name="connsiteY2" fmla="*/ 6306 h 757868"/>
                <a:gd name="connsiteX3" fmla="*/ 1440493 w 1440493"/>
                <a:gd name="connsiteY3" fmla="*/ 18833 h 757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0493" h="757868">
                  <a:moveTo>
                    <a:pt x="0" y="757868"/>
                  </a:moveTo>
                  <a:cubicBezTo>
                    <a:pt x="143005" y="494821"/>
                    <a:pt x="286011" y="231775"/>
                    <a:pt x="413359" y="106515"/>
                  </a:cubicBezTo>
                  <a:cubicBezTo>
                    <a:pt x="540707" y="-18745"/>
                    <a:pt x="592899" y="20920"/>
                    <a:pt x="764088" y="6306"/>
                  </a:cubicBezTo>
                  <a:cubicBezTo>
                    <a:pt x="935277" y="-8308"/>
                    <a:pt x="1187885" y="5262"/>
                    <a:pt x="1440493" y="18833"/>
                  </a:cubicBezTo>
                </a:path>
              </a:pathLst>
            </a:cu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46">
              <a:extLst>
                <a:ext uri="{FF2B5EF4-FFF2-40B4-BE49-F238E27FC236}">
                  <a16:creationId xmlns:a16="http://schemas.microsoft.com/office/drawing/2014/main" id="{AD4FEAE3-3658-4271-A709-801F861ACCC0}"/>
                </a:ext>
              </a:extLst>
            </p:cNvPr>
            <p:cNvSpPr/>
            <p:nvPr/>
          </p:nvSpPr>
          <p:spPr>
            <a:xfrm>
              <a:off x="4546948" y="4759890"/>
              <a:ext cx="1252603" cy="764088"/>
            </a:xfrm>
            <a:custGeom>
              <a:avLst/>
              <a:gdLst>
                <a:gd name="connsiteX0" fmla="*/ 0 w 1252603"/>
                <a:gd name="connsiteY0" fmla="*/ 0 h 764088"/>
                <a:gd name="connsiteX1" fmla="*/ 563671 w 1252603"/>
                <a:gd name="connsiteY1" fmla="*/ 475989 h 764088"/>
                <a:gd name="connsiteX2" fmla="*/ 1252603 w 1252603"/>
                <a:gd name="connsiteY2" fmla="*/ 764088 h 76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2603" h="764088">
                  <a:moveTo>
                    <a:pt x="0" y="0"/>
                  </a:moveTo>
                  <a:cubicBezTo>
                    <a:pt x="177452" y="174320"/>
                    <a:pt x="354904" y="348641"/>
                    <a:pt x="563671" y="475989"/>
                  </a:cubicBezTo>
                  <a:cubicBezTo>
                    <a:pt x="772438" y="603337"/>
                    <a:pt x="1012520" y="683712"/>
                    <a:pt x="1252603" y="764088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7E85EB5-9D49-4F1D-B48F-64A035737CE4}"/>
                </a:ext>
              </a:extLst>
            </p:cNvPr>
            <p:cNvCxnSpPr/>
            <p:nvPr/>
          </p:nvCxnSpPr>
          <p:spPr>
            <a:xfrm flipH="1">
              <a:off x="4121063" y="4747364"/>
              <a:ext cx="42588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842ACED-3AAF-4419-AB7A-11C55963C362}"/>
                    </a:ext>
                  </a:extLst>
                </p:cNvPr>
                <p:cNvSpPr txBox="1"/>
                <p:nvPr/>
              </p:nvSpPr>
              <p:spPr>
                <a:xfrm>
                  <a:off x="5148201" y="5583985"/>
                  <a:ext cx="3695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842ACED-3AAF-4419-AB7A-11C55963C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8201" y="5583985"/>
                  <a:ext cx="36951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07DB598-52DB-4557-A408-BB7BFAC62E84}"/>
                    </a:ext>
                  </a:extLst>
                </p:cNvPr>
                <p:cNvSpPr txBox="1"/>
                <p:nvPr/>
              </p:nvSpPr>
              <p:spPr>
                <a:xfrm>
                  <a:off x="4734838" y="5577081"/>
                  <a:ext cx="3256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07DB598-52DB-4557-A408-BB7BFAC62E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4838" y="5577081"/>
                  <a:ext cx="325677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852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3456355-4E61-487E-8A1E-39714929EA7A}"/>
                    </a:ext>
                  </a:extLst>
                </p:cNvPr>
                <p:cNvSpPr txBox="1"/>
                <p:nvPr/>
              </p:nvSpPr>
              <p:spPr>
                <a:xfrm>
                  <a:off x="5954561" y="4548673"/>
                  <a:ext cx="4759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3456355-4E61-487E-8A1E-39714929E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4561" y="4548673"/>
                  <a:ext cx="475989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C7126A-723D-44F3-8FB8-F14B4A2A0186}"/>
                </a:ext>
              </a:extLst>
            </p:cNvPr>
            <p:cNvSpPr txBox="1"/>
            <p:nvPr/>
          </p:nvSpPr>
          <p:spPr>
            <a:xfrm>
              <a:off x="3803233" y="4554024"/>
              <a:ext cx="369516" cy="3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4EF9366-E6E0-44D9-B17A-0421E035BB8B}"/>
              </a:ext>
            </a:extLst>
          </p:cNvPr>
          <p:cNvGrpSpPr/>
          <p:nvPr/>
        </p:nvGrpSpPr>
        <p:grpSpPr>
          <a:xfrm>
            <a:off x="89995" y="3749065"/>
            <a:ext cx="2716065" cy="1544155"/>
            <a:chOff x="866379" y="4402484"/>
            <a:chExt cx="2716065" cy="154415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8B92784-F29D-41C8-B7A0-0CEE63EDE913}"/>
                </a:ext>
              </a:extLst>
            </p:cNvPr>
            <p:cNvGrpSpPr/>
            <p:nvPr/>
          </p:nvGrpSpPr>
          <p:grpSpPr>
            <a:xfrm>
              <a:off x="1622125" y="4402484"/>
              <a:ext cx="1960319" cy="1544155"/>
              <a:chOff x="1478071" y="4567048"/>
              <a:chExt cx="1960319" cy="1544155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96066F8-CA1F-40B4-8C7D-84ACACBFD3D2}"/>
                  </a:ext>
                </a:extLst>
              </p:cNvPr>
              <p:cNvCxnSpPr/>
              <p:nvPr/>
            </p:nvCxnSpPr>
            <p:spPr>
              <a:xfrm>
                <a:off x="1478071" y="4597052"/>
                <a:ext cx="0" cy="111481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5360FDE-7C47-44FE-B623-761FF0D6FC20}"/>
                  </a:ext>
                </a:extLst>
              </p:cNvPr>
              <p:cNvCxnSpPr/>
              <p:nvPr/>
            </p:nvCxnSpPr>
            <p:spPr>
              <a:xfrm>
                <a:off x="1478071" y="5711868"/>
                <a:ext cx="149059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B869F16-968B-48F7-AA66-9F671471018C}"/>
                  </a:ext>
                </a:extLst>
              </p:cNvPr>
              <p:cNvCxnSpPr/>
              <p:nvPr/>
            </p:nvCxnSpPr>
            <p:spPr>
              <a:xfrm flipV="1">
                <a:off x="1845811" y="4567048"/>
                <a:ext cx="0" cy="111481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BB09E63-8E97-4527-A7C9-F0FD7543262D}"/>
                  </a:ext>
                </a:extLst>
              </p:cNvPr>
              <p:cNvCxnSpPr/>
              <p:nvPr/>
            </p:nvCxnSpPr>
            <p:spPr>
              <a:xfrm flipV="1">
                <a:off x="2216229" y="4585838"/>
                <a:ext cx="0" cy="111481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C7F55479-8A36-4CBB-8105-AEF8EEA5EF0D}"/>
                      </a:ext>
                    </a:extLst>
                  </p:cNvPr>
                  <p:cNvSpPr txBox="1"/>
                  <p:nvPr/>
                </p:nvSpPr>
                <p:spPr>
                  <a:xfrm>
                    <a:off x="2043307" y="5741871"/>
                    <a:ext cx="36012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7F55479-8A36-4CBB-8105-AEF8EEA5EF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3307" y="5741871"/>
                    <a:ext cx="360123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A5EAF5D5-476A-4083-A3B2-01ED046923FC}"/>
                      </a:ext>
                    </a:extLst>
                  </p:cNvPr>
                  <p:cNvSpPr txBox="1"/>
                  <p:nvPr/>
                </p:nvSpPr>
                <p:spPr>
                  <a:xfrm>
                    <a:off x="1661261" y="5741871"/>
                    <a:ext cx="33820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A5EAF5D5-476A-4083-A3B2-01ED046923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1261" y="5741871"/>
                    <a:ext cx="338203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5DE8227B-45F6-4B4C-AA3B-C43E07455680}"/>
                      </a:ext>
                    </a:extLst>
                  </p:cNvPr>
                  <p:cNvSpPr txBox="1"/>
                  <p:nvPr/>
                </p:nvSpPr>
                <p:spPr>
                  <a:xfrm>
                    <a:off x="3112713" y="4639166"/>
                    <a:ext cx="32567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DE8227B-45F6-4B4C-AA3B-C43E074556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2713" y="4639166"/>
                    <a:ext cx="325677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5556" r="-11111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77E474-D4CD-4E66-8096-C82B7E178587}"/>
                </a:ext>
              </a:extLst>
            </p:cNvPr>
            <p:cNvSpPr txBox="1"/>
            <p:nvPr/>
          </p:nvSpPr>
          <p:spPr>
            <a:xfrm flipH="1">
              <a:off x="866379" y="4602337"/>
              <a:ext cx="228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C9548BC-DE28-4F75-8E75-E097812EC3CA}"/>
              </a:ext>
            </a:extLst>
          </p:cNvPr>
          <p:cNvSpPr txBox="1"/>
          <p:nvPr/>
        </p:nvSpPr>
        <p:spPr>
          <a:xfrm>
            <a:off x="6033004" y="1922053"/>
            <a:ext cx="5727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			</a:t>
            </a:r>
          </a:p>
          <a:p>
            <a:pPr>
              <a:spcAft>
                <a:spcPts val="600"/>
              </a:spcAft>
            </a:pPr>
            <a:r>
              <a:rPr lang="en-US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1EB9F2-FE49-44A6-ACD1-E29255AFAA1E}"/>
                  </a:ext>
                </a:extLst>
              </p:cNvPr>
              <p:cNvSpPr txBox="1"/>
              <p:nvPr/>
            </p:nvSpPr>
            <p:spPr>
              <a:xfrm>
                <a:off x="8305282" y="5416344"/>
                <a:ext cx="2199699" cy="72032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=1.89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p>
                                <m:sSupPr>
                                  <m:ctrlPr>
                                    <a:rPr lang="en-US" i="1" baseline="-2500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baseline="-2500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 baseline="-250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1EB9F2-FE49-44A6-ACD1-E29255AFA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282" y="5416344"/>
                <a:ext cx="2199699" cy="72032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5FDB6D-17F2-46A6-AC1D-6D254A02B2F3}"/>
                  </a:ext>
                </a:extLst>
              </p:cNvPr>
              <p:cNvSpPr txBox="1"/>
              <p:nvPr/>
            </p:nvSpPr>
            <p:spPr>
              <a:xfrm>
                <a:off x="7142942" y="6168887"/>
                <a:ext cx="4983730" cy="468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Self-consistently</a:t>
                </a:r>
                <a:r>
                  <a:rPr lang="en-US" dirty="0"/>
                  <a:t>, variation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ⅇ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𝑓𝑓</m:t>
                            </m:r>
                          </m:sub>
                        </m:sSub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5FDB6D-17F2-46A6-AC1D-6D254A02B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942" y="6168887"/>
                <a:ext cx="4983730" cy="468783"/>
              </a:xfrm>
              <a:prstGeom prst="rect">
                <a:avLst/>
              </a:prstGeom>
              <a:blipFill>
                <a:blip r:embed="rId20"/>
                <a:stretch>
                  <a:fillRect l="-1102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19189DE-F738-40C8-9A98-3BC95C5B7426}"/>
              </a:ext>
            </a:extLst>
          </p:cNvPr>
          <p:cNvGrpSpPr/>
          <p:nvPr/>
        </p:nvGrpSpPr>
        <p:grpSpPr>
          <a:xfrm>
            <a:off x="7897603" y="407436"/>
            <a:ext cx="2607378" cy="1420686"/>
            <a:chOff x="4986917" y="6076088"/>
            <a:chExt cx="2403438" cy="14206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57C842C-ED42-409E-B1F3-CA2701CD73FA}"/>
                    </a:ext>
                  </a:extLst>
                </p:cNvPr>
                <p:cNvSpPr txBox="1"/>
                <p:nvPr/>
              </p:nvSpPr>
              <p:spPr>
                <a:xfrm>
                  <a:off x="6205084" y="7127442"/>
                  <a:ext cx="2531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F57C842C-ED42-409E-B1F3-CA2701CD73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5084" y="7127442"/>
                  <a:ext cx="253187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7143" r="-2142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38B2558-8012-4217-8983-799142F1CECB}"/>
                </a:ext>
              </a:extLst>
            </p:cNvPr>
            <p:cNvGrpSpPr/>
            <p:nvPr/>
          </p:nvGrpSpPr>
          <p:grpSpPr>
            <a:xfrm>
              <a:off x="4986917" y="6076088"/>
              <a:ext cx="2403438" cy="1366054"/>
              <a:chOff x="4761437" y="5976641"/>
              <a:chExt cx="2791757" cy="1553319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13C88BFF-E98A-4D72-92CB-CE979A67DBC8}"/>
                  </a:ext>
                </a:extLst>
              </p:cNvPr>
              <p:cNvCxnSpPr/>
              <p:nvPr/>
            </p:nvCxnSpPr>
            <p:spPr>
              <a:xfrm flipV="1">
                <a:off x="5606958" y="5976641"/>
                <a:ext cx="0" cy="10965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976FC652-D847-42B6-B082-CC7E8350017C}"/>
                  </a:ext>
                </a:extLst>
              </p:cNvPr>
              <p:cNvCxnSpPr/>
              <p:nvPr/>
            </p:nvCxnSpPr>
            <p:spPr>
              <a:xfrm>
                <a:off x="5606958" y="7073143"/>
                <a:ext cx="173329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nector: Elbow 62">
                <a:extLst>
                  <a:ext uri="{FF2B5EF4-FFF2-40B4-BE49-F238E27FC236}">
                    <a16:creationId xmlns:a16="http://schemas.microsoft.com/office/drawing/2014/main" id="{0915FFE1-B7B1-4C87-9C70-314851D9B8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61437" y="6404207"/>
                <a:ext cx="1919630" cy="668936"/>
              </a:xfrm>
              <a:prstGeom prst="bentConnector3">
                <a:avLst>
                  <a:gd name="adj1" fmla="val 44486"/>
                </a:avLst>
              </a:prstGeom>
              <a:ln w="19050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Freeform: Shape 66">
                <a:extLst>
                  <a:ext uri="{FF2B5EF4-FFF2-40B4-BE49-F238E27FC236}">
                    <a16:creationId xmlns:a16="http://schemas.microsoft.com/office/drawing/2014/main" id="{5CEFB8A5-90D8-4A73-A20A-9972641FDCAF}"/>
                  </a:ext>
                </a:extLst>
              </p:cNvPr>
              <p:cNvSpPr/>
              <p:nvPr/>
            </p:nvSpPr>
            <p:spPr>
              <a:xfrm>
                <a:off x="5620266" y="6484420"/>
                <a:ext cx="1453020" cy="588723"/>
              </a:xfrm>
              <a:custGeom>
                <a:avLst/>
                <a:gdLst>
                  <a:gd name="connsiteX0" fmla="*/ 0 w 1453020"/>
                  <a:gd name="connsiteY0" fmla="*/ 588723 h 588723"/>
                  <a:gd name="connsiteX1" fmla="*/ 676406 w 1453020"/>
                  <a:gd name="connsiteY1" fmla="*/ 100208 h 588723"/>
                  <a:gd name="connsiteX2" fmla="*/ 1453020 w 1453020"/>
                  <a:gd name="connsiteY2" fmla="*/ 0 h 58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3020" h="588723">
                    <a:moveTo>
                      <a:pt x="0" y="588723"/>
                    </a:moveTo>
                    <a:cubicBezTo>
                      <a:pt x="217118" y="393525"/>
                      <a:pt x="434236" y="198328"/>
                      <a:pt x="676406" y="100208"/>
                    </a:cubicBezTo>
                    <a:cubicBezTo>
                      <a:pt x="918576" y="2088"/>
                      <a:pt x="1185798" y="1044"/>
                      <a:pt x="1453020" y="0"/>
                    </a:cubicBezTo>
                  </a:path>
                </a:pathLst>
              </a:custGeom>
              <a:ln w="1905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EC221E4-F5A4-49BF-A753-F1482D6DD627}"/>
                  </a:ext>
                </a:extLst>
              </p:cNvPr>
              <p:cNvSpPr txBox="1"/>
              <p:nvPr/>
            </p:nvSpPr>
            <p:spPr>
              <a:xfrm>
                <a:off x="6245792" y="6888477"/>
                <a:ext cx="1714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F761803C-7067-4D3A-A7B3-F1FB13168AED}"/>
                      </a:ext>
                    </a:extLst>
                  </p:cNvPr>
                  <p:cNvSpPr txBox="1"/>
                  <p:nvPr/>
                </p:nvSpPr>
                <p:spPr>
                  <a:xfrm>
                    <a:off x="5496442" y="7109998"/>
                    <a:ext cx="212942" cy="4199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F761803C-7067-4D3A-A7B3-F1FB13168A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96442" y="7109998"/>
                    <a:ext cx="212942" cy="41996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r="-484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B684C70-0FBD-45FC-8627-06F1061BD885}"/>
                  </a:ext>
                </a:extLst>
              </p:cNvPr>
              <p:cNvSpPr txBox="1"/>
              <p:nvPr/>
            </p:nvSpPr>
            <p:spPr>
              <a:xfrm>
                <a:off x="7340252" y="6888477"/>
                <a:ext cx="212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7D05940-3617-4DC9-94E2-F92450E003FF}"/>
                  </a:ext>
                </a:extLst>
              </p:cNvPr>
              <p:cNvSpPr txBox="1"/>
              <p:nvPr/>
            </p:nvSpPr>
            <p:spPr>
              <a:xfrm>
                <a:off x="5036235" y="6088623"/>
                <a:ext cx="266966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301203EF-31D9-4EFB-8613-DD236CBAD111}"/>
                      </a:ext>
                    </a:extLst>
                  </p:cNvPr>
                  <p:cNvSpPr txBox="1"/>
                  <p:nvPr/>
                </p:nvSpPr>
                <p:spPr>
                  <a:xfrm>
                    <a:off x="7031008" y="6246993"/>
                    <a:ext cx="2669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301203EF-31D9-4EFB-8613-DD236CBAD1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008" y="6246993"/>
                    <a:ext cx="266966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7895" r="-57895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2" name="Freeform: Shape 46">
            <a:extLst>
              <a:ext uri="{FF2B5EF4-FFF2-40B4-BE49-F238E27FC236}">
                <a16:creationId xmlns:a16="http://schemas.microsoft.com/office/drawing/2014/main" id="{AD4FEAE3-3658-4271-A709-801F861ACCC0}"/>
              </a:ext>
            </a:extLst>
          </p:cNvPr>
          <p:cNvSpPr/>
          <p:nvPr/>
        </p:nvSpPr>
        <p:spPr>
          <a:xfrm>
            <a:off x="851728" y="4133584"/>
            <a:ext cx="571754" cy="764088"/>
          </a:xfrm>
          <a:custGeom>
            <a:avLst/>
            <a:gdLst>
              <a:gd name="connsiteX0" fmla="*/ 0 w 1252603"/>
              <a:gd name="connsiteY0" fmla="*/ 0 h 764088"/>
              <a:gd name="connsiteX1" fmla="*/ 563671 w 1252603"/>
              <a:gd name="connsiteY1" fmla="*/ 475989 h 764088"/>
              <a:gd name="connsiteX2" fmla="*/ 1252603 w 1252603"/>
              <a:gd name="connsiteY2" fmla="*/ 764088 h 76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2603" h="764088">
                <a:moveTo>
                  <a:pt x="0" y="0"/>
                </a:moveTo>
                <a:cubicBezTo>
                  <a:pt x="177452" y="174320"/>
                  <a:pt x="354904" y="348641"/>
                  <a:pt x="563671" y="475989"/>
                </a:cubicBezTo>
                <a:cubicBezTo>
                  <a:pt x="772438" y="603337"/>
                  <a:pt x="1012520" y="683712"/>
                  <a:pt x="1252603" y="764088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2"/>
          <a:srcRect r="43593"/>
          <a:stretch/>
        </p:blipFill>
        <p:spPr>
          <a:xfrm>
            <a:off x="853950" y="4006075"/>
            <a:ext cx="1595627" cy="888256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7E85EB5-9D49-4F1D-B48F-64A035737CE4}"/>
              </a:ext>
            </a:extLst>
          </p:cNvPr>
          <p:cNvCxnSpPr/>
          <p:nvPr/>
        </p:nvCxnSpPr>
        <p:spPr>
          <a:xfrm flipH="1">
            <a:off x="407789" y="4133584"/>
            <a:ext cx="42588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70348" y="1789443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Limits: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142942" y="2256130"/>
                <a:ext cx="2601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①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small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942" y="2256130"/>
                <a:ext cx="2601803" cy="369332"/>
              </a:xfrm>
              <a:prstGeom prst="rect">
                <a:avLst/>
              </a:prstGeom>
              <a:blipFill>
                <a:blip r:embed="rId23"/>
                <a:stretch>
                  <a:fillRect l="-2108" t="-11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7564004" y="2680491"/>
                <a:ext cx="3507429" cy="87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Assume no field penetration: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ⅆ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004" y="2680491"/>
                <a:ext cx="3507429" cy="878126"/>
              </a:xfrm>
              <a:prstGeom prst="rect">
                <a:avLst/>
              </a:prstGeom>
              <a:blipFill>
                <a:blip r:embed="rId24"/>
                <a:stretch>
                  <a:fillRect l="-1565"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7066952" y="4172597"/>
                <a:ext cx="5074210" cy="1013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tanh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=1.89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952" y="4172597"/>
                <a:ext cx="5074210" cy="101399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7881293" y="3551437"/>
                <a:ext cx="3291670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93" y="3551437"/>
                <a:ext cx="3291670" cy="58214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55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38" grpId="0" animBg="1"/>
      <p:bldP spid="39" grpId="0"/>
      <p:bldP spid="52" grpId="0" animBg="1"/>
      <p:bldP spid="4" grpId="0"/>
      <p:bldP spid="56" grpId="0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1103</Words>
  <Application>Microsoft Office PowerPoint</Application>
  <PresentationFormat>Widescreen</PresentationFormat>
  <Paragraphs>406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Wingdings 3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Harlingen, Dale J</dc:creator>
  <cp:lastModifiedBy>Van Harlingen, Dale J</cp:lastModifiedBy>
  <cp:revision>57</cp:revision>
  <dcterms:created xsi:type="dcterms:W3CDTF">2019-08-28T19:25:40Z</dcterms:created>
  <dcterms:modified xsi:type="dcterms:W3CDTF">2019-09-17T16:56:56Z</dcterms:modified>
</cp:coreProperties>
</file>